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316" r:id="rId4"/>
    <p:sldId id="259" r:id="rId5"/>
    <p:sldId id="277" r:id="rId6"/>
    <p:sldId id="279" r:id="rId7"/>
    <p:sldId id="280" r:id="rId8"/>
    <p:sldId id="281" r:id="rId9"/>
    <p:sldId id="278" r:id="rId10"/>
    <p:sldId id="318" r:id="rId11"/>
    <p:sldId id="282" r:id="rId12"/>
    <p:sldId id="283" r:id="rId13"/>
    <p:sldId id="293" r:id="rId14"/>
    <p:sldId id="306" r:id="rId15"/>
    <p:sldId id="290" r:id="rId16"/>
    <p:sldId id="292" r:id="rId17"/>
    <p:sldId id="317" r:id="rId18"/>
    <p:sldId id="287" r:id="rId19"/>
    <p:sldId id="284" r:id="rId20"/>
    <p:sldId id="319" r:id="rId21"/>
    <p:sldId id="285" r:id="rId22"/>
    <p:sldId id="288" r:id="rId23"/>
    <p:sldId id="289" r:id="rId24"/>
    <p:sldId id="315" r:id="rId25"/>
    <p:sldId id="313" r:id="rId26"/>
    <p:sldId id="312" r:id="rId27"/>
    <p:sldId id="295" r:id="rId28"/>
    <p:sldId id="307" r:id="rId29"/>
    <p:sldId id="308" r:id="rId30"/>
    <p:sldId id="297" r:id="rId31"/>
    <p:sldId id="296" r:id="rId32"/>
    <p:sldId id="326" r:id="rId33"/>
    <p:sldId id="327" r:id="rId34"/>
    <p:sldId id="325" r:id="rId35"/>
    <p:sldId id="300" r:id="rId36"/>
    <p:sldId id="320" r:id="rId37"/>
    <p:sldId id="294" r:id="rId38"/>
    <p:sldId id="309" r:id="rId39"/>
    <p:sldId id="298" r:id="rId40"/>
    <p:sldId id="299" r:id="rId41"/>
    <p:sldId id="310" r:id="rId42"/>
    <p:sldId id="304" r:id="rId43"/>
    <p:sldId id="321" r:id="rId44"/>
    <p:sldId id="301" r:id="rId45"/>
    <p:sldId id="302" r:id="rId46"/>
    <p:sldId id="322" r:id="rId47"/>
    <p:sldId id="303" r:id="rId48"/>
    <p:sldId id="328" r:id="rId49"/>
    <p:sldId id="311"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5" autoAdjust="0"/>
    <p:restoredTop sz="94660"/>
  </p:normalViewPr>
  <p:slideViewPr>
    <p:cSldViewPr snapToGrid="0">
      <p:cViewPr varScale="1">
        <p:scale>
          <a:sx n="74" d="100"/>
          <a:sy n="74" d="100"/>
        </p:scale>
        <p:origin x="498"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7EC7413-F821-40B9-8B58-CA1D24BA62B6}" type="datetimeFigureOut">
              <a:rPr lang="en-US" smtClean="0"/>
              <a:t>8/19/2017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60FF6B-A077-476D-A14D-16C2FFA131FD}" type="slidenum">
              <a:rPr lang="en-US" smtClean="0"/>
              <a:t>‹#›</a:t>
            </a:fld>
            <a:endParaRPr lang="en-US"/>
          </a:p>
        </p:txBody>
      </p:sp>
    </p:spTree>
    <p:extLst>
      <p:ext uri="{BB962C8B-B14F-4D97-AF65-F5344CB8AC3E}">
        <p14:creationId xmlns:p14="http://schemas.microsoft.com/office/powerpoint/2010/main" val="731479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EC7413-F821-40B9-8B58-CA1D24BA62B6}" type="datetimeFigureOut">
              <a:rPr lang="en-US" smtClean="0"/>
              <a:t>8/19/2017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60FF6B-A077-476D-A14D-16C2FFA131FD}" type="slidenum">
              <a:rPr lang="en-US" smtClean="0"/>
              <a:t>‹#›</a:t>
            </a:fld>
            <a:endParaRPr lang="en-US"/>
          </a:p>
        </p:txBody>
      </p:sp>
    </p:spTree>
    <p:extLst>
      <p:ext uri="{BB962C8B-B14F-4D97-AF65-F5344CB8AC3E}">
        <p14:creationId xmlns:p14="http://schemas.microsoft.com/office/powerpoint/2010/main" val="2245650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EC7413-F821-40B9-8B58-CA1D24BA62B6}" type="datetimeFigureOut">
              <a:rPr lang="en-US" smtClean="0"/>
              <a:t>8/19/2017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60FF6B-A077-476D-A14D-16C2FFA131FD}" type="slidenum">
              <a:rPr lang="en-US" smtClean="0"/>
              <a:t>‹#›</a:t>
            </a:fld>
            <a:endParaRPr lang="en-US"/>
          </a:p>
        </p:txBody>
      </p:sp>
    </p:spTree>
    <p:extLst>
      <p:ext uri="{BB962C8B-B14F-4D97-AF65-F5344CB8AC3E}">
        <p14:creationId xmlns:p14="http://schemas.microsoft.com/office/powerpoint/2010/main" val="3168714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EC7413-F821-40B9-8B58-CA1D24BA62B6}" type="datetimeFigureOut">
              <a:rPr lang="en-US" smtClean="0"/>
              <a:t>8/19/2017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60FF6B-A077-476D-A14D-16C2FFA131FD}" type="slidenum">
              <a:rPr lang="en-US" smtClean="0"/>
              <a:t>‹#›</a:t>
            </a:fld>
            <a:endParaRPr lang="en-US"/>
          </a:p>
        </p:txBody>
      </p:sp>
    </p:spTree>
    <p:extLst>
      <p:ext uri="{BB962C8B-B14F-4D97-AF65-F5344CB8AC3E}">
        <p14:creationId xmlns:p14="http://schemas.microsoft.com/office/powerpoint/2010/main" val="1347741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7EC7413-F821-40B9-8B58-CA1D24BA62B6}" type="datetimeFigureOut">
              <a:rPr lang="en-US" smtClean="0"/>
              <a:t>8/19/2017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60FF6B-A077-476D-A14D-16C2FFA131FD}" type="slidenum">
              <a:rPr lang="en-US" smtClean="0"/>
              <a:t>‹#›</a:t>
            </a:fld>
            <a:endParaRPr lang="en-US"/>
          </a:p>
        </p:txBody>
      </p:sp>
    </p:spTree>
    <p:extLst>
      <p:ext uri="{BB962C8B-B14F-4D97-AF65-F5344CB8AC3E}">
        <p14:creationId xmlns:p14="http://schemas.microsoft.com/office/powerpoint/2010/main" val="13391942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7EC7413-F821-40B9-8B58-CA1D24BA62B6}" type="datetimeFigureOut">
              <a:rPr lang="en-US" smtClean="0"/>
              <a:t>8/19/2017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60FF6B-A077-476D-A14D-16C2FFA131FD}" type="slidenum">
              <a:rPr lang="en-US" smtClean="0"/>
              <a:t>‹#›</a:t>
            </a:fld>
            <a:endParaRPr lang="en-US"/>
          </a:p>
        </p:txBody>
      </p:sp>
    </p:spTree>
    <p:extLst>
      <p:ext uri="{BB962C8B-B14F-4D97-AF65-F5344CB8AC3E}">
        <p14:creationId xmlns:p14="http://schemas.microsoft.com/office/powerpoint/2010/main" val="1798866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7EC7413-F821-40B9-8B58-CA1D24BA62B6}" type="datetimeFigureOut">
              <a:rPr lang="en-US" smtClean="0"/>
              <a:t>8/19/2017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560FF6B-A077-476D-A14D-16C2FFA131FD}" type="slidenum">
              <a:rPr lang="en-US" smtClean="0"/>
              <a:t>‹#›</a:t>
            </a:fld>
            <a:endParaRPr lang="en-US"/>
          </a:p>
        </p:txBody>
      </p:sp>
    </p:spTree>
    <p:extLst>
      <p:ext uri="{BB962C8B-B14F-4D97-AF65-F5344CB8AC3E}">
        <p14:creationId xmlns:p14="http://schemas.microsoft.com/office/powerpoint/2010/main" val="14604420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7EC7413-F821-40B9-8B58-CA1D24BA62B6}" type="datetimeFigureOut">
              <a:rPr lang="en-US" smtClean="0"/>
              <a:t>8/19/2017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560FF6B-A077-476D-A14D-16C2FFA131FD}" type="slidenum">
              <a:rPr lang="en-US" smtClean="0"/>
              <a:t>‹#›</a:t>
            </a:fld>
            <a:endParaRPr lang="en-US"/>
          </a:p>
        </p:txBody>
      </p:sp>
    </p:spTree>
    <p:extLst>
      <p:ext uri="{BB962C8B-B14F-4D97-AF65-F5344CB8AC3E}">
        <p14:creationId xmlns:p14="http://schemas.microsoft.com/office/powerpoint/2010/main" val="34438176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EC7413-F821-40B9-8B58-CA1D24BA62B6}" type="datetimeFigureOut">
              <a:rPr lang="en-US" smtClean="0"/>
              <a:t>8/19/2017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560FF6B-A077-476D-A14D-16C2FFA131FD}" type="slidenum">
              <a:rPr lang="en-US" smtClean="0"/>
              <a:t>‹#›</a:t>
            </a:fld>
            <a:endParaRPr lang="en-US"/>
          </a:p>
        </p:txBody>
      </p:sp>
    </p:spTree>
    <p:extLst>
      <p:ext uri="{BB962C8B-B14F-4D97-AF65-F5344CB8AC3E}">
        <p14:creationId xmlns:p14="http://schemas.microsoft.com/office/powerpoint/2010/main" val="3762258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EC7413-F821-40B9-8B58-CA1D24BA62B6}" type="datetimeFigureOut">
              <a:rPr lang="en-US" smtClean="0"/>
              <a:t>8/19/2017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60FF6B-A077-476D-A14D-16C2FFA131FD}" type="slidenum">
              <a:rPr lang="en-US" smtClean="0"/>
              <a:t>‹#›</a:t>
            </a:fld>
            <a:endParaRPr lang="en-US"/>
          </a:p>
        </p:txBody>
      </p:sp>
    </p:spTree>
    <p:extLst>
      <p:ext uri="{BB962C8B-B14F-4D97-AF65-F5344CB8AC3E}">
        <p14:creationId xmlns:p14="http://schemas.microsoft.com/office/powerpoint/2010/main" val="15291155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EC7413-F821-40B9-8B58-CA1D24BA62B6}" type="datetimeFigureOut">
              <a:rPr lang="en-US" smtClean="0"/>
              <a:t>8/19/2017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60FF6B-A077-476D-A14D-16C2FFA131FD}" type="slidenum">
              <a:rPr lang="en-US" smtClean="0"/>
              <a:t>‹#›</a:t>
            </a:fld>
            <a:endParaRPr lang="en-US"/>
          </a:p>
        </p:txBody>
      </p:sp>
    </p:spTree>
    <p:extLst>
      <p:ext uri="{BB962C8B-B14F-4D97-AF65-F5344CB8AC3E}">
        <p14:creationId xmlns:p14="http://schemas.microsoft.com/office/powerpoint/2010/main" val="30413341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EC7413-F821-40B9-8B58-CA1D24BA62B6}" type="datetimeFigureOut">
              <a:rPr lang="en-US" smtClean="0"/>
              <a:t>8/19/2017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60FF6B-A077-476D-A14D-16C2FFA131FD}" type="slidenum">
              <a:rPr lang="en-US" smtClean="0"/>
              <a:t>‹#›</a:t>
            </a:fld>
            <a:endParaRPr lang="en-US"/>
          </a:p>
        </p:txBody>
      </p:sp>
    </p:spTree>
    <p:extLst>
      <p:ext uri="{BB962C8B-B14F-4D97-AF65-F5344CB8AC3E}">
        <p14:creationId xmlns:p14="http://schemas.microsoft.com/office/powerpoint/2010/main" val="38818115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hyperlink" Target="http://help.sap.com/" TargetMode="External"/><Relationship Id="rId3" Type="http://schemas.openxmlformats.org/officeDocument/2006/relationships/hyperlink" Target="http://www.sap.com/" TargetMode="External"/><Relationship Id="rId7" Type="http://schemas.openxmlformats.org/officeDocument/2006/relationships/image" Target="../media/image58.png"/><Relationship Id="rId12" Type="http://schemas.openxmlformats.org/officeDocument/2006/relationships/image" Target="../media/image61.jp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hyperlink" Target="http://open.sap.com/courses" TargetMode="External"/><Relationship Id="rId11" Type="http://schemas.openxmlformats.org/officeDocument/2006/relationships/image" Target="../media/image60.png"/><Relationship Id="rId5" Type="http://schemas.openxmlformats.org/officeDocument/2006/relationships/image" Target="../media/image57.png"/><Relationship Id="rId10" Type="http://schemas.openxmlformats.org/officeDocument/2006/relationships/hyperlink" Target="http://scn.sap.com/" TargetMode="External"/><Relationship Id="rId4" Type="http://schemas.openxmlformats.org/officeDocument/2006/relationships/hyperlink" Target="http://www.edugate.co.id/demo" TargetMode="External"/><Relationship Id="rId9" Type="http://schemas.openxmlformats.org/officeDocument/2006/relationships/image" Target="../media/image59.png"/></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3.gi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99103" y="105509"/>
            <a:ext cx="11793794" cy="2743199"/>
          </a:xfrm>
          <a:noFill/>
        </p:spPr>
        <p:txBody>
          <a:bodyPr>
            <a:normAutofit/>
          </a:bodyPr>
          <a:lstStyle/>
          <a:p>
            <a:r>
              <a:rPr lang="en-US" sz="3200" dirty="0">
                <a:solidFill>
                  <a:schemeClr val="bg1"/>
                </a:solidFill>
                <a:latin typeface="Arial Black" panose="020B0A04020102020204" pitchFamily="34" charset="0"/>
              </a:rPr>
              <a:t>Building Your Career With SAP </a:t>
            </a:r>
            <a:r>
              <a:rPr lang="en-US" sz="3200" dirty="0" smtClean="0">
                <a:solidFill>
                  <a:schemeClr val="bg1"/>
                </a:solidFill>
                <a:latin typeface="Arial Black" panose="020B0A04020102020204" pitchFamily="34" charset="0"/>
              </a:rPr>
              <a:t>Certification</a:t>
            </a:r>
            <a:br>
              <a:rPr lang="en-US" sz="3200" dirty="0" smtClean="0">
                <a:solidFill>
                  <a:schemeClr val="bg1"/>
                </a:solidFill>
                <a:latin typeface="Arial Black" panose="020B0A04020102020204" pitchFamily="34" charset="0"/>
              </a:rPr>
            </a:br>
            <a:r>
              <a:rPr lang="en-US" sz="3200" dirty="0" smtClean="0">
                <a:solidFill>
                  <a:schemeClr val="bg1"/>
                </a:solidFill>
                <a:latin typeface="Arial Black" panose="020B0A04020102020204" pitchFamily="34" charset="0"/>
              </a:rPr>
              <a:t/>
            </a:r>
            <a:br>
              <a:rPr lang="en-US" sz="3200" dirty="0" smtClean="0">
                <a:solidFill>
                  <a:schemeClr val="bg1"/>
                </a:solidFill>
                <a:latin typeface="Arial Black" panose="020B0A04020102020204" pitchFamily="34" charset="0"/>
              </a:rPr>
            </a:br>
            <a:r>
              <a:rPr lang="en-US" sz="2800" dirty="0" err="1" smtClean="0">
                <a:solidFill>
                  <a:schemeClr val="bg1"/>
                </a:solidFill>
                <a:latin typeface="Arial Black" panose="020B0A04020102020204" pitchFamily="34" charset="0"/>
              </a:rPr>
              <a:t>Kuliah</a:t>
            </a:r>
            <a:r>
              <a:rPr lang="en-US" sz="2800" dirty="0" smtClean="0">
                <a:solidFill>
                  <a:schemeClr val="bg1"/>
                </a:solidFill>
                <a:latin typeface="Arial Black" panose="020B0A04020102020204" pitchFamily="34" charset="0"/>
              </a:rPr>
              <a:t> </a:t>
            </a:r>
            <a:r>
              <a:rPr lang="en-US" sz="2800" dirty="0" err="1" smtClean="0">
                <a:solidFill>
                  <a:schemeClr val="bg1"/>
                </a:solidFill>
                <a:latin typeface="Arial Black" panose="020B0A04020102020204" pitchFamily="34" charset="0"/>
              </a:rPr>
              <a:t>Umum</a:t>
            </a:r>
            <a:r>
              <a:rPr lang="en-US" sz="2800" dirty="0" smtClean="0">
                <a:solidFill>
                  <a:schemeClr val="bg1"/>
                </a:solidFill>
                <a:latin typeface="Arial Black" panose="020B0A04020102020204" pitchFamily="34" charset="0"/>
              </a:rPr>
              <a:t> STIE </a:t>
            </a:r>
            <a:r>
              <a:rPr lang="en-US" sz="2800" dirty="0" err="1" smtClean="0">
                <a:solidFill>
                  <a:schemeClr val="bg1"/>
                </a:solidFill>
                <a:latin typeface="Arial Black" panose="020B0A04020102020204" pitchFamily="34" charset="0"/>
              </a:rPr>
              <a:t>Perbanas</a:t>
            </a:r>
            <a:r>
              <a:rPr lang="en-US" sz="2800" dirty="0" smtClean="0">
                <a:solidFill>
                  <a:schemeClr val="bg1"/>
                </a:solidFill>
                <a:latin typeface="Arial Black" panose="020B0A04020102020204" pitchFamily="34" charset="0"/>
              </a:rPr>
              <a:t> Surabaya</a:t>
            </a:r>
            <a:r>
              <a:rPr lang="en-US" sz="4800" dirty="0" smtClean="0">
                <a:solidFill>
                  <a:schemeClr val="bg1"/>
                </a:solidFill>
              </a:rPr>
              <a:t/>
            </a:r>
            <a:br>
              <a:rPr lang="en-US" sz="4800" dirty="0" smtClean="0">
                <a:solidFill>
                  <a:schemeClr val="bg1"/>
                </a:solidFill>
              </a:rPr>
            </a:br>
            <a:r>
              <a:rPr lang="en-US" sz="2000" dirty="0" smtClean="0">
                <a:solidFill>
                  <a:schemeClr val="bg1"/>
                </a:solidFill>
              </a:rPr>
              <a:t> </a:t>
            </a:r>
            <a:r>
              <a:rPr lang="en-US" sz="4800" dirty="0" smtClean="0">
                <a:solidFill>
                  <a:schemeClr val="bg1"/>
                </a:solidFill>
              </a:rPr>
              <a:t/>
            </a:r>
            <a:br>
              <a:rPr lang="en-US" sz="4800" dirty="0" smtClean="0">
                <a:solidFill>
                  <a:schemeClr val="bg1"/>
                </a:solidFill>
              </a:rPr>
            </a:br>
            <a:r>
              <a:rPr lang="en-US" sz="2400" b="1" dirty="0" smtClean="0">
                <a:solidFill>
                  <a:schemeClr val="bg1"/>
                </a:solidFill>
              </a:rPr>
              <a:t>22 </a:t>
            </a:r>
            <a:r>
              <a:rPr lang="en-US" sz="2400" b="1" dirty="0" err="1" smtClean="0">
                <a:solidFill>
                  <a:schemeClr val="bg1"/>
                </a:solidFill>
              </a:rPr>
              <a:t>Agustus</a:t>
            </a:r>
            <a:r>
              <a:rPr lang="en-US" sz="2400" b="1" dirty="0" smtClean="0">
                <a:solidFill>
                  <a:schemeClr val="bg1"/>
                </a:solidFill>
              </a:rPr>
              <a:t> 2017</a:t>
            </a:r>
            <a:br>
              <a:rPr lang="en-US" sz="2400" b="1" dirty="0" smtClean="0">
                <a:solidFill>
                  <a:schemeClr val="bg1"/>
                </a:solidFill>
              </a:rPr>
            </a:br>
            <a:r>
              <a:rPr lang="en-US" sz="2400" b="1" dirty="0" smtClean="0">
                <a:solidFill>
                  <a:schemeClr val="bg1"/>
                </a:solidFill>
              </a:rPr>
              <a:t/>
            </a:r>
            <a:br>
              <a:rPr lang="en-US" sz="2400" b="1" dirty="0" smtClean="0">
                <a:solidFill>
                  <a:schemeClr val="bg1"/>
                </a:solidFill>
              </a:rPr>
            </a:br>
            <a:r>
              <a:rPr lang="en-US" sz="2400" b="1" dirty="0" smtClean="0">
                <a:solidFill>
                  <a:schemeClr val="bg1"/>
                </a:solidFill>
              </a:rPr>
              <a:t>by: Hanry D. Kumala, MBA</a:t>
            </a:r>
            <a:endParaRPr lang="en-US" sz="2400" b="1" dirty="0">
              <a:solidFill>
                <a:schemeClr val="bg1"/>
              </a:solidFill>
            </a:endParaRPr>
          </a:p>
        </p:txBody>
      </p:sp>
    </p:spTree>
    <p:extLst>
      <p:ext uri="{BB962C8B-B14F-4D97-AF65-F5344CB8AC3E}">
        <p14:creationId xmlns:p14="http://schemas.microsoft.com/office/powerpoint/2010/main" val="20334998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857999"/>
          </a:xfrm>
          <a:solidFill>
            <a:schemeClr val="tx1"/>
          </a:solidFill>
        </p:spPr>
        <p:txBody>
          <a:bodyPr>
            <a:normAutofit/>
          </a:bodyPr>
          <a:lstStyle/>
          <a:p>
            <a:endParaRPr lang="en-US" sz="2800" dirty="0">
              <a:solidFill>
                <a:schemeClr val="bg1"/>
              </a:solidFill>
              <a:latin typeface="Aharoni" panose="02010803020104030203" pitchFamily="2" charset="-79"/>
              <a:cs typeface="Aharoni" panose="02010803020104030203" pitchFamily="2" charset="-79"/>
            </a:endParaRPr>
          </a:p>
        </p:txBody>
      </p:sp>
      <p:sp>
        <p:nvSpPr>
          <p:cNvPr id="6" name="AutoShape 2" descr="Image result for ship steering whee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Rectangle 9"/>
          <p:cNvSpPr/>
          <p:nvPr/>
        </p:nvSpPr>
        <p:spPr>
          <a:xfrm>
            <a:off x="4201250" y="2274837"/>
            <a:ext cx="6146234" cy="2308324"/>
          </a:xfrm>
          <a:prstGeom prst="rect">
            <a:avLst/>
          </a:prstGeom>
        </p:spPr>
        <p:txBody>
          <a:bodyPr wrap="none">
            <a:spAutoFit/>
          </a:bodyPr>
          <a:lstStyle/>
          <a:p>
            <a:pPr algn="r">
              <a:lnSpc>
                <a:spcPct val="150000"/>
              </a:lnSpc>
            </a:pPr>
            <a:r>
              <a:rPr lang="en-US" sz="7200" dirty="0" smtClean="0">
                <a:solidFill>
                  <a:schemeClr val="bg1"/>
                </a:solidFill>
              </a:rPr>
              <a:t>Impacts </a:t>
            </a:r>
            <a:r>
              <a:rPr lang="en-US" sz="2400" dirty="0" smtClean="0">
                <a:solidFill>
                  <a:schemeClr val="bg1"/>
                </a:solidFill>
              </a:rPr>
              <a:t>of Economic Situation.</a:t>
            </a:r>
            <a:endParaRPr lang="en-US" sz="2400" dirty="0">
              <a:solidFill>
                <a:schemeClr val="bg1"/>
              </a:solidFill>
            </a:endParaRPr>
          </a:p>
          <a:p>
            <a:pPr algn="r">
              <a:lnSpc>
                <a:spcPct val="150000"/>
              </a:lnSpc>
            </a:pPr>
            <a:endParaRPr lang="en-US" sz="2400" dirty="0">
              <a:solidFill>
                <a:schemeClr val="bg1"/>
              </a:solidFill>
            </a:endParaRPr>
          </a:p>
        </p:txBody>
      </p:sp>
    </p:spTree>
    <p:extLst>
      <p:ext uri="{BB962C8B-B14F-4D97-AF65-F5344CB8AC3E}">
        <p14:creationId xmlns:p14="http://schemas.microsoft.com/office/powerpoint/2010/main" val="40952676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iterate type="lt">
                                    <p:tmPct val="10000"/>
                                  </p:iterate>
                                  <p:childTnLst>
                                    <p:animClr clrSpc="rgb" dir="cw">
                                      <p:cBhvr override="childStyle">
                                        <p:cTn id="6" dur="1000" fill="hold"/>
                                        <p:tgtEl>
                                          <p:spTgt spid="10">
                                            <p:txEl>
                                              <p:pRg st="0" end="0"/>
                                            </p:txEl>
                                          </p:spTgt>
                                        </p:tgtEl>
                                        <p:attrNameLst>
                                          <p:attrName>style.color</p:attrName>
                                        </p:attrNameLst>
                                      </p:cBhvr>
                                      <p:to>
                                        <a:srgbClr val="272323"/>
                                      </p:to>
                                    </p:animClr>
                                    <p:animClr clrSpc="rgb" dir="cw">
                                      <p:cBhvr>
                                        <p:cTn id="7" dur="1000" fill="hold"/>
                                        <p:tgtEl>
                                          <p:spTgt spid="10">
                                            <p:txEl>
                                              <p:pRg st="0" end="0"/>
                                            </p:txEl>
                                          </p:spTgt>
                                        </p:tgtEl>
                                        <p:attrNameLst>
                                          <p:attrName>fillcolor</p:attrName>
                                        </p:attrNameLst>
                                      </p:cBhvr>
                                      <p:to>
                                        <a:srgbClr val="272323"/>
                                      </p:to>
                                    </p:animClr>
                                    <p:set>
                                      <p:cBhvr>
                                        <p:cTn id="8" dur="1000" fill="hold"/>
                                        <p:tgtEl>
                                          <p:spTgt spid="10">
                                            <p:txEl>
                                              <p:pRg st="0" end="0"/>
                                            </p:txEl>
                                          </p:spTgt>
                                        </p:tgtEl>
                                        <p:attrNameLst>
                                          <p:attrName>fill.type</p:attrName>
                                        </p:attrNameLst>
                                      </p:cBhvr>
                                      <p:to>
                                        <p:strVal val="solid"/>
                                      </p:to>
                                    </p:set>
                                    <p:set>
                                      <p:cBhvr>
                                        <p:cTn id="9" dur="1000" fill="hold"/>
                                        <p:tgtEl>
                                          <p:spTgt spid="10">
                                            <p:txEl>
                                              <p:pRg st="0" end="0"/>
                                            </p:txEl>
                                          </p:spTgt>
                                        </p:tgtEl>
                                        <p:attrNameLst>
                                          <p:attrName>fill.on</p:attrName>
                                        </p:attrNameLst>
                                      </p:cBhvr>
                                      <p:to>
                                        <p:strVal val="true"/>
                                      </p:to>
                                    </p:set>
                                  </p:childTnLst>
                                  <p:subTnLst>
                                    <p:set>
                                      <p:cBhvr override="childStyle">
                                        <p:cTn dur="1" fill="hold" display="0" masterRel="sameClick" afterEffect="1">
                                          <p:stCondLst>
                                            <p:cond evt="end" delay="0">
                                              <p:tn val="5"/>
                                            </p:cond>
                                          </p:stCondLst>
                                        </p:cTn>
                                        <p:tgtEl>
                                          <p:spTgt spid="10">
                                            <p:txEl>
                                              <p:pRg st="0" end="0"/>
                                            </p:txEl>
                                          </p:spTgt>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12192000" cy="844062"/>
          </a:xfrm>
          <a:prstGeom prst="rect">
            <a:avLst/>
          </a:prstGeom>
          <a:solidFill>
            <a:schemeClr val="tx1"/>
          </a:solid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2800" dirty="0">
                <a:solidFill>
                  <a:schemeClr val="bg1"/>
                </a:solidFill>
                <a:latin typeface="Aharoni" panose="02010803020104030203" pitchFamily="2" charset="-79"/>
                <a:cs typeface="Aharoni" panose="02010803020104030203" pitchFamily="2" charset="-79"/>
              </a:rPr>
              <a:t>Impact of Economic </a:t>
            </a:r>
            <a:r>
              <a:rPr lang="en-US" sz="2800" dirty="0" smtClean="0">
                <a:solidFill>
                  <a:schemeClr val="bg1"/>
                </a:solidFill>
                <a:latin typeface="Aharoni" panose="02010803020104030203" pitchFamily="2" charset="-79"/>
                <a:cs typeface="Aharoni" panose="02010803020104030203" pitchFamily="2" charset="-79"/>
              </a:rPr>
              <a:t>Situation To ICT Industry</a:t>
            </a:r>
            <a:endParaRPr lang="en-US" sz="2800" dirty="0">
              <a:solidFill>
                <a:schemeClr val="bg1"/>
              </a:solidFill>
              <a:latin typeface="Aharoni" panose="02010803020104030203" pitchFamily="2" charset="-79"/>
              <a:cs typeface="Aharoni" panose="02010803020104030203" pitchFamily="2" charset="-79"/>
            </a:endParaRPr>
          </a:p>
        </p:txBody>
      </p:sp>
      <p:pic>
        <p:nvPicPr>
          <p:cNvPr id="6" name="Picture 5"/>
          <p:cNvPicPr>
            <a:picLocks noChangeAspect="1"/>
          </p:cNvPicPr>
          <p:nvPr/>
        </p:nvPicPr>
        <p:blipFill>
          <a:blip r:embed="rId2"/>
          <a:stretch>
            <a:fillRect/>
          </a:stretch>
        </p:blipFill>
        <p:spPr>
          <a:xfrm>
            <a:off x="1412630" y="1698967"/>
            <a:ext cx="9161586" cy="4466273"/>
          </a:xfrm>
          <a:prstGeom prst="rect">
            <a:avLst/>
          </a:prstGeom>
        </p:spPr>
      </p:pic>
      <p:sp>
        <p:nvSpPr>
          <p:cNvPr id="7" name="TextBox 6"/>
          <p:cNvSpPr txBox="1"/>
          <p:nvPr/>
        </p:nvSpPr>
        <p:spPr>
          <a:xfrm>
            <a:off x="509953" y="1392946"/>
            <a:ext cx="11453445" cy="5909310"/>
          </a:xfrm>
          <a:prstGeom prst="rect">
            <a:avLst/>
          </a:prstGeom>
          <a:solidFill>
            <a:srgbClr val="FFFFFF">
              <a:alpha val="80000"/>
            </a:srgbClr>
          </a:solidFill>
        </p:spPr>
        <p:txBody>
          <a:bodyPr wrap="square" rtlCol="0">
            <a:spAutoFit/>
          </a:bodyPr>
          <a:lstStyle/>
          <a:p>
            <a:pPr algn="ctr"/>
            <a:endParaRPr lang="en-US" sz="5400" b="1" dirty="0" smtClean="0"/>
          </a:p>
          <a:p>
            <a:pPr algn="ctr"/>
            <a:r>
              <a:rPr lang="en-US" sz="5400" b="1" dirty="0" smtClean="0"/>
              <a:t>Software and IT Services have the highest expected growth within IT industry </a:t>
            </a:r>
          </a:p>
          <a:p>
            <a:pPr algn="ctr"/>
            <a:r>
              <a:rPr lang="en-US" sz="5400" b="1" dirty="0" smtClean="0"/>
              <a:t>(8.4% combined) !</a:t>
            </a:r>
          </a:p>
          <a:p>
            <a:pPr algn="ctr"/>
            <a:endParaRPr lang="en-US" sz="5400" b="1" dirty="0"/>
          </a:p>
          <a:p>
            <a:pPr algn="ctr"/>
            <a:endParaRPr lang="en-US" sz="5400" b="1" dirty="0" smtClean="0"/>
          </a:p>
        </p:txBody>
      </p:sp>
    </p:spTree>
    <p:extLst>
      <p:ext uri="{BB962C8B-B14F-4D97-AF65-F5344CB8AC3E}">
        <p14:creationId xmlns:p14="http://schemas.microsoft.com/office/powerpoint/2010/main" val="2269241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12192000" cy="844062"/>
          </a:xfrm>
          <a:prstGeom prst="rect">
            <a:avLst/>
          </a:prstGeom>
          <a:solidFill>
            <a:schemeClr val="tx1"/>
          </a:solid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2800" dirty="0">
                <a:solidFill>
                  <a:schemeClr val="bg1"/>
                </a:solidFill>
                <a:latin typeface="Aharoni" panose="02010803020104030203" pitchFamily="2" charset="-79"/>
                <a:cs typeface="Aharoni" panose="02010803020104030203" pitchFamily="2" charset="-79"/>
              </a:rPr>
              <a:t>Impact of Economic </a:t>
            </a:r>
            <a:r>
              <a:rPr lang="en-US" sz="2800" dirty="0" smtClean="0">
                <a:solidFill>
                  <a:schemeClr val="bg1"/>
                </a:solidFill>
                <a:latin typeface="Aharoni" panose="02010803020104030203" pitchFamily="2" charset="-79"/>
                <a:cs typeface="Aharoni" panose="02010803020104030203" pitchFamily="2" charset="-79"/>
              </a:rPr>
              <a:t>Situation To ICT Industry (cont’d)</a:t>
            </a:r>
            <a:endParaRPr lang="en-US" sz="2800" dirty="0">
              <a:solidFill>
                <a:schemeClr val="bg1"/>
              </a:solidFill>
              <a:latin typeface="Aharoni" panose="02010803020104030203" pitchFamily="2" charset="-79"/>
              <a:cs typeface="Aharoni" panose="02010803020104030203" pitchFamily="2" charset="-79"/>
            </a:endParaRPr>
          </a:p>
        </p:txBody>
      </p:sp>
      <p:pic>
        <p:nvPicPr>
          <p:cNvPr id="4" name="Picture 3"/>
          <p:cNvPicPr>
            <a:picLocks noChangeAspect="1"/>
          </p:cNvPicPr>
          <p:nvPr/>
        </p:nvPicPr>
        <p:blipFill>
          <a:blip r:embed="rId2"/>
          <a:stretch>
            <a:fillRect/>
          </a:stretch>
        </p:blipFill>
        <p:spPr>
          <a:xfrm>
            <a:off x="4700588" y="1249416"/>
            <a:ext cx="7935628" cy="4908332"/>
          </a:xfrm>
          <a:prstGeom prst="rect">
            <a:avLst/>
          </a:prstGeom>
        </p:spPr>
      </p:pic>
      <p:sp>
        <p:nvSpPr>
          <p:cNvPr id="8" name="TextBox 7"/>
          <p:cNvSpPr txBox="1"/>
          <p:nvPr/>
        </p:nvSpPr>
        <p:spPr>
          <a:xfrm>
            <a:off x="589722" y="1564135"/>
            <a:ext cx="3982279" cy="1938992"/>
          </a:xfrm>
          <a:prstGeom prst="rect">
            <a:avLst/>
          </a:prstGeom>
          <a:noFill/>
        </p:spPr>
        <p:txBody>
          <a:bodyPr wrap="square" rtlCol="0">
            <a:spAutoFit/>
          </a:bodyPr>
          <a:lstStyle>
            <a:defPPr>
              <a:defRPr lang="en-US"/>
            </a:defPPr>
            <a:lvl1pPr marL="342900" indent="-342900">
              <a:buFont typeface="+mj-lt"/>
              <a:buAutoNum type="arabicPeriod" startAt="3"/>
              <a:defRPr sz="2400"/>
            </a:lvl1pPr>
          </a:lstStyle>
          <a:p>
            <a:pPr marL="0" indent="0">
              <a:buNone/>
            </a:pPr>
            <a:r>
              <a:rPr lang="en-US" dirty="0" smtClean="0"/>
              <a:t>It is estimated the ICT spending in Asia region: $1.0 Trillion USD.  It is the second largest spending after North America region.</a:t>
            </a:r>
            <a:endParaRPr lang="en-US" dirty="0"/>
          </a:p>
        </p:txBody>
      </p:sp>
      <p:sp>
        <p:nvSpPr>
          <p:cNvPr id="6" name="Rectangle 5"/>
          <p:cNvSpPr/>
          <p:nvPr/>
        </p:nvSpPr>
        <p:spPr>
          <a:xfrm>
            <a:off x="589722" y="3805182"/>
            <a:ext cx="4110866" cy="1508105"/>
          </a:xfrm>
          <a:prstGeom prst="rect">
            <a:avLst/>
          </a:prstGeom>
        </p:spPr>
        <p:txBody>
          <a:bodyPr wrap="square">
            <a:spAutoFit/>
          </a:bodyPr>
          <a:lstStyle/>
          <a:p>
            <a:r>
              <a:rPr lang="en-US" sz="2400" dirty="0"/>
              <a:t>Global Tech Market Will Continue To Grow At 4%-5% Rates In 2016 And </a:t>
            </a:r>
            <a:r>
              <a:rPr lang="en-US" sz="2400" dirty="0" smtClean="0"/>
              <a:t>2017</a:t>
            </a:r>
          </a:p>
          <a:p>
            <a:r>
              <a:rPr lang="en-US" dirty="0" smtClean="0"/>
              <a:t>Source: Forrester</a:t>
            </a:r>
            <a:endParaRPr lang="en-US" dirty="0"/>
          </a:p>
        </p:txBody>
      </p:sp>
    </p:spTree>
    <p:extLst>
      <p:ext uri="{BB962C8B-B14F-4D97-AF65-F5344CB8AC3E}">
        <p14:creationId xmlns:p14="http://schemas.microsoft.com/office/powerpoint/2010/main" val="30252048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12192000" cy="844062"/>
          </a:xfrm>
          <a:prstGeom prst="rect">
            <a:avLst/>
          </a:prstGeom>
          <a:solidFill>
            <a:schemeClr val="tx1"/>
          </a:solid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2800" dirty="0">
                <a:solidFill>
                  <a:schemeClr val="bg1"/>
                </a:solidFill>
                <a:latin typeface="Aharoni" panose="02010803020104030203" pitchFamily="2" charset="-79"/>
                <a:cs typeface="Aharoni" panose="02010803020104030203" pitchFamily="2" charset="-79"/>
              </a:rPr>
              <a:t>Impact of Economic </a:t>
            </a:r>
            <a:r>
              <a:rPr lang="en-US" sz="2800" dirty="0" smtClean="0">
                <a:solidFill>
                  <a:schemeClr val="bg1"/>
                </a:solidFill>
                <a:latin typeface="Aharoni" panose="02010803020104030203" pitchFamily="2" charset="-79"/>
                <a:cs typeface="Aharoni" panose="02010803020104030203" pitchFamily="2" charset="-79"/>
              </a:rPr>
              <a:t>Situation To Fresh Graduates</a:t>
            </a:r>
            <a:endParaRPr lang="en-US" sz="2800" dirty="0">
              <a:solidFill>
                <a:schemeClr val="bg1"/>
              </a:solidFill>
              <a:latin typeface="Aharoni" panose="02010803020104030203" pitchFamily="2" charset="-79"/>
              <a:cs typeface="Aharoni" panose="02010803020104030203" pitchFamily="2" charset="-79"/>
            </a:endParaRPr>
          </a:p>
        </p:txBody>
      </p:sp>
      <p:pic>
        <p:nvPicPr>
          <p:cNvPr id="2050" name="Picture 2" descr="http://www.bdo.com.om/PublishingImages/Fotolia%20Images/Fotolia_14817064_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60343" y="3686629"/>
            <a:ext cx="4731657" cy="317137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91886" y="1108477"/>
            <a:ext cx="7431315" cy="5170646"/>
          </a:xfrm>
          <a:prstGeom prst="rect">
            <a:avLst/>
          </a:prstGeom>
        </p:spPr>
        <p:txBody>
          <a:bodyPr wrap="square">
            <a:spAutoFit/>
          </a:bodyPr>
          <a:lstStyle/>
          <a:p>
            <a:pPr>
              <a:lnSpc>
                <a:spcPct val="150000"/>
              </a:lnSpc>
            </a:pPr>
            <a:r>
              <a:rPr lang="en-US" sz="2200" dirty="0" smtClean="0"/>
              <a:t>It is a </a:t>
            </a:r>
            <a:r>
              <a:rPr lang="en-US" sz="2200" dirty="0"/>
              <a:t>competitive job market especially for fresh graduates who have no working experience and no ICT </a:t>
            </a:r>
            <a:r>
              <a:rPr lang="en-US" sz="2200" dirty="0" smtClean="0"/>
              <a:t>skill.  </a:t>
            </a:r>
          </a:p>
          <a:p>
            <a:pPr>
              <a:lnSpc>
                <a:spcPct val="150000"/>
              </a:lnSpc>
            </a:pPr>
            <a:endParaRPr lang="en-US" sz="2200" dirty="0" smtClean="0"/>
          </a:p>
          <a:p>
            <a:pPr>
              <a:lnSpc>
                <a:spcPct val="150000"/>
              </a:lnSpc>
            </a:pPr>
            <a:r>
              <a:rPr lang="en-US" sz="2200" dirty="0" smtClean="0"/>
              <a:t>Here are some tips needed to increase the likelihood of getting your preferred job:</a:t>
            </a:r>
          </a:p>
          <a:p>
            <a:pPr marL="342900" indent="-342900">
              <a:lnSpc>
                <a:spcPct val="150000"/>
              </a:lnSpc>
              <a:buFont typeface="Arial" panose="020B0604020202020204" pitchFamily="34" charset="0"/>
              <a:buChar char="•"/>
            </a:pPr>
            <a:r>
              <a:rPr lang="en-US" sz="2200" dirty="0" smtClean="0"/>
              <a:t>There is no substitute for </a:t>
            </a:r>
            <a:r>
              <a:rPr lang="en-US" sz="2200" b="1" dirty="0" smtClean="0"/>
              <a:t>good grades</a:t>
            </a:r>
            <a:r>
              <a:rPr lang="en-US" sz="2200" b="1" dirty="0"/>
              <a:t> </a:t>
            </a:r>
            <a:r>
              <a:rPr lang="en-US" sz="2200" dirty="0" smtClean="0"/>
              <a:t>– the best jobs usually requires the best graduates.</a:t>
            </a:r>
            <a:endParaRPr lang="en-US" sz="2200" dirty="0"/>
          </a:p>
          <a:p>
            <a:pPr marL="342900" indent="-342900">
              <a:lnSpc>
                <a:spcPct val="150000"/>
              </a:lnSpc>
              <a:buFont typeface="Arial" panose="020B0604020202020204" pitchFamily="34" charset="0"/>
              <a:buChar char="•"/>
            </a:pPr>
            <a:r>
              <a:rPr lang="en-US" sz="2200" b="1" dirty="0" smtClean="0"/>
              <a:t>Know the trends </a:t>
            </a:r>
            <a:r>
              <a:rPr lang="en-US" sz="2200" dirty="0" smtClean="0"/>
              <a:t>in your industry, concentration, etc.</a:t>
            </a:r>
          </a:p>
          <a:p>
            <a:pPr marL="285750" indent="-285750">
              <a:lnSpc>
                <a:spcPct val="150000"/>
              </a:lnSpc>
              <a:buFont typeface="Arial" panose="020B0604020202020204" pitchFamily="34" charset="0"/>
              <a:buChar char="•"/>
            </a:pPr>
            <a:r>
              <a:rPr lang="en-US" sz="2200" dirty="0"/>
              <a:t>Invest in professional </a:t>
            </a:r>
            <a:r>
              <a:rPr lang="en-US" sz="2200" dirty="0" smtClean="0"/>
              <a:t>development – </a:t>
            </a:r>
            <a:r>
              <a:rPr lang="en-US" sz="2200" b="1" dirty="0" smtClean="0"/>
              <a:t>take additional trainings &amp; certification </a:t>
            </a:r>
            <a:r>
              <a:rPr lang="en-US" sz="2200" dirty="0" smtClean="0"/>
              <a:t>as required by the industry.</a:t>
            </a:r>
          </a:p>
        </p:txBody>
      </p:sp>
    </p:spTree>
    <p:extLst>
      <p:ext uri="{BB962C8B-B14F-4D97-AF65-F5344CB8AC3E}">
        <p14:creationId xmlns:p14="http://schemas.microsoft.com/office/powerpoint/2010/main" val="29556961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12192000" cy="844062"/>
          </a:xfrm>
          <a:prstGeom prst="rect">
            <a:avLst/>
          </a:prstGeom>
          <a:solidFill>
            <a:schemeClr val="tx1"/>
          </a:solid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2800" dirty="0">
                <a:solidFill>
                  <a:schemeClr val="bg1"/>
                </a:solidFill>
                <a:latin typeface="Aharoni" panose="02010803020104030203" pitchFamily="2" charset="-79"/>
                <a:cs typeface="Aharoni" panose="02010803020104030203" pitchFamily="2" charset="-79"/>
              </a:rPr>
              <a:t>Impact of Economic </a:t>
            </a:r>
            <a:r>
              <a:rPr lang="en-US" sz="2800" dirty="0" smtClean="0">
                <a:solidFill>
                  <a:schemeClr val="bg1"/>
                </a:solidFill>
                <a:latin typeface="Aharoni" panose="02010803020104030203" pitchFamily="2" charset="-79"/>
                <a:cs typeface="Aharoni" panose="02010803020104030203" pitchFamily="2" charset="-79"/>
              </a:rPr>
              <a:t>Situation To Fresh Graduates (cont’d)</a:t>
            </a:r>
            <a:endParaRPr lang="en-US" sz="2800" dirty="0">
              <a:solidFill>
                <a:schemeClr val="bg1"/>
              </a:solidFill>
              <a:latin typeface="Aharoni" panose="02010803020104030203" pitchFamily="2" charset="-79"/>
              <a:cs typeface="Aharoni" panose="02010803020104030203" pitchFamily="2" charset="-79"/>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6477" y="844063"/>
            <a:ext cx="9756981" cy="6013937"/>
          </a:xfrm>
          <a:prstGeom prst="rect">
            <a:avLst/>
          </a:prstGeom>
        </p:spPr>
      </p:pic>
      <p:sp>
        <p:nvSpPr>
          <p:cNvPr id="7" name="Rectangle 6"/>
          <p:cNvSpPr/>
          <p:nvPr/>
        </p:nvSpPr>
        <p:spPr>
          <a:xfrm>
            <a:off x="-1147653" y="844063"/>
            <a:ext cx="8559106" cy="6137308"/>
          </a:xfrm>
          <a:prstGeom prst="rect">
            <a:avLst/>
          </a:prstGeom>
          <a:gradFill flip="none" rotWithShape="1">
            <a:gsLst>
              <a:gs pos="0">
                <a:schemeClr val="bg1"/>
              </a:gs>
              <a:gs pos="33000">
                <a:schemeClr val="bg1"/>
              </a:gs>
              <a:gs pos="100000">
                <a:srgbClr val="FFFFFF">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901926" y="1291933"/>
            <a:ext cx="6969789" cy="517064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200" dirty="0" smtClean="0">
                <a:solidFill>
                  <a:schemeClr val="tx2">
                    <a:lumMod val="75000"/>
                  </a:schemeClr>
                </a:solidFill>
              </a:rPr>
              <a:t>Take up </a:t>
            </a:r>
            <a:r>
              <a:rPr lang="en-US" sz="2200" b="1" dirty="0" smtClean="0">
                <a:solidFill>
                  <a:schemeClr val="tx2">
                    <a:lumMod val="75000"/>
                  </a:schemeClr>
                </a:solidFill>
              </a:rPr>
              <a:t>internship</a:t>
            </a:r>
            <a:r>
              <a:rPr lang="en-US" sz="2200" dirty="0" smtClean="0">
                <a:solidFill>
                  <a:schemeClr val="tx2">
                    <a:lumMod val="75000"/>
                  </a:schemeClr>
                </a:solidFill>
              </a:rPr>
              <a:t> opportunities even though the salary is not as much as you like. </a:t>
            </a:r>
          </a:p>
          <a:p>
            <a:pPr marL="285750" indent="-285750">
              <a:lnSpc>
                <a:spcPct val="150000"/>
              </a:lnSpc>
              <a:buFont typeface="Arial" panose="020B0604020202020204" pitchFamily="34" charset="0"/>
              <a:buChar char="•"/>
            </a:pPr>
            <a:r>
              <a:rPr lang="en-US" sz="2200" dirty="0" smtClean="0">
                <a:solidFill>
                  <a:schemeClr val="tx2">
                    <a:lumMod val="75000"/>
                  </a:schemeClr>
                </a:solidFill>
              </a:rPr>
              <a:t>Leverage </a:t>
            </a:r>
            <a:r>
              <a:rPr lang="en-US" sz="2200" b="1" dirty="0">
                <a:solidFill>
                  <a:schemeClr val="tx2">
                    <a:lumMod val="75000"/>
                  </a:schemeClr>
                </a:solidFill>
              </a:rPr>
              <a:t>relationship</a:t>
            </a:r>
            <a:r>
              <a:rPr lang="en-US" sz="2200" dirty="0">
                <a:solidFill>
                  <a:schemeClr val="tx2">
                    <a:lumMod val="75000"/>
                  </a:schemeClr>
                </a:solidFill>
              </a:rPr>
              <a:t> with people who have already graduated and got a job.</a:t>
            </a:r>
          </a:p>
          <a:p>
            <a:pPr marL="285750" indent="-285750">
              <a:lnSpc>
                <a:spcPct val="150000"/>
              </a:lnSpc>
              <a:buFont typeface="Arial" panose="020B0604020202020204" pitchFamily="34" charset="0"/>
              <a:buChar char="•"/>
            </a:pPr>
            <a:r>
              <a:rPr lang="en-US" sz="2200" dirty="0" smtClean="0">
                <a:solidFill>
                  <a:schemeClr val="tx2">
                    <a:lumMod val="75000"/>
                  </a:schemeClr>
                </a:solidFill>
              </a:rPr>
              <a:t>Good </a:t>
            </a:r>
            <a:r>
              <a:rPr lang="en-US" sz="2200" b="1" dirty="0">
                <a:solidFill>
                  <a:schemeClr val="tx2">
                    <a:lumMod val="75000"/>
                  </a:schemeClr>
                </a:solidFill>
              </a:rPr>
              <a:t>o</a:t>
            </a:r>
            <a:r>
              <a:rPr lang="en-US" sz="2200" b="1" dirty="0" smtClean="0">
                <a:solidFill>
                  <a:schemeClr val="tx2">
                    <a:lumMod val="75000"/>
                  </a:schemeClr>
                </a:solidFill>
              </a:rPr>
              <a:t>rganization experiences </a:t>
            </a:r>
            <a:r>
              <a:rPr lang="en-US" sz="2200" dirty="0" smtClean="0">
                <a:solidFill>
                  <a:schemeClr val="tx2">
                    <a:lumMod val="75000"/>
                  </a:schemeClr>
                </a:solidFill>
              </a:rPr>
              <a:t>within or outside is very important to differentiate a person. </a:t>
            </a:r>
          </a:p>
          <a:p>
            <a:pPr marL="285750" indent="-285750">
              <a:lnSpc>
                <a:spcPct val="150000"/>
              </a:lnSpc>
              <a:buFont typeface="Arial" panose="020B0604020202020204" pitchFamily="34" charset="0"/>
              <a:buChar char="•"/>
            </a:pPr>
            <a:r>
              <a:rPr lang="en-US" sz="2200" b="1" dirty="0" smtClean="0">
                <a:solidFill>
                  <a:schemeClr val="tx2">
                    <a:lumMod val="75000"/>
                  </a:schemeClr>
                </a:solidFill>
              </a:rPr>
              <a:t>Impressive CV and Certificates </a:t>
            </a:r>
            <a:r>
              <a:rPr lang="en-US" sz="2200" dirty="0" smtClean="0">
                <a:solidFill>
                  <a:schemeClr val="tx2">
                    <a:lumMod val="75000"/>
                  </a:schemeClr>
                </a:solidFill>
              </a:rPr>
              <a:t>differentiate you from the others, and increase the probability of being hired. Once hired, your </a:t>
            </a:r>
            <a:r>
              <a:rPr lang="en-US" sz="2200" b="1" dirty="0" smtClean="0">
                <a:solidFill>
                  <a:schemeClr val="tx2">
                    <a:lumMod val="75000"/>
                  </a:schemeClr>
                </a:solidFill>
              </a:rPr>
              <a:t>personal attitude</a:t>
            </a:r>
            <a:r>
              <a:rPr lang="en-US" sz="2200" dirty="0" smtClean="0">
                <a:solidFill>
                  <a:schemeClr val="tx2">
                    <a:lumMod val="75000"/>
                  </a:schemeClr>
                </a:solidFill>
              </a:rPr>
              <a:t> will differentiate you from the rest.</a:t>
            </a:r>
            <a:endParaRPr lang="en-US" sz="2200" dirty="0">
              <a:solidFill>
                <a:schemeClr val="tx2">
                  <a:lumMod val="75000"/>
                </a:schemeClr>
              </a:solidFill>
            </a:endParaRPr>
          </a:p>
        </p:txBody>
      </p:sp>
    </p:spTree>
    <p:extLst>
      <p:ext uri="{BB962C8B-B14F-4D97-AF65-F5344CB8AC3E}">
        <p14:creationId xmlns:p14="http://schemas.microsoft.com/office/powerpoint/2010/main" val="319881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99"/>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999"/>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999"/>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999"/>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12192000" cy="844062"/>
          </a:xfrm>
          <a:prstGeom prst="rect">
            <a:avLst/>
          </a:prstGeom>
          <a:solidFill>
            <a:schemeClr val="tx1"/>
          </a:solid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2800" dirty="0" smtClean="0">
                <a:solidFill>
                  <a:schemeClr val="bg1"/>
                </a:solidFill>
                <a:latin typeface="Aharoni" panose="02010803020104030203" pitchFamily="2" charset="-79"/>
                <a:cs typeface="Aharoni" panose="02010803020104030203" pitchFamily="2" charset="-79"/>
              </a:rPr>
              <a:t>Global ERP Market</a:t>
            </a:r>
            <a:endParaRPr lang="en-US" sz="2800" dirty="0">
              <a:solidFill>
                <a:schemeClr val="bg1"/>
              </a:solidFill>
              <a:latin typeface="Aharoni" panose="02010803020104030203" pitchFamily="2" charset="-79"/>
              <a:cs typeface="Aharoni" panose="02010803020104030203" pitchFamily="2" charset="-79"/>
            </a:endParaRPr>
          </a:p>
        </p:txBody>
      </p:sp>
      <p:pic>
        <p:nvPicPr>
          <p:cNvPr id="6" name="Picture 5"/>
          <p:cNvPicPr>
            <a:picLocks noChangeAspect="1"/>
          </p:cNvPicPr>
          <p:nvPr/>
        </p:nvPicPr>
        <p:blipFill>
          <a:blip r:embed="rId2"/>
          <a:stretch>
            <a:fillRect/>
          </a:stretch>
        </p:blipFill>
        <p:spPr>
          <a:xfrm>
            <a:off x="492734" y="1377095"/>
            <a:ext cx="11421756" cy="4777521"/>
          </a:xfrm>
          <a:prstGeom prst="rect">
            <a:avLst/>
          </a:prstGeom>
        </p:spPr>
      </p:pic>
      <p:sp>
        <p:nvSpPr>
          <p:cNvPr id="8" name="Rectangle 7"/>
          <p:cNvSpPr/>
          <p:nvPr/>
        </p:nvSpPr>
        <p:spPr>
          <a:xfrm>
            <a:off x="0" y="6533759"/>
            <a:ext cx="3062505" cy="307777"/>
          </a:xfrm>
          <a:prstGeom prst="rect">
            <a:avLst/>
          </a:prstGeom>
        </p:spPr>
        <p:txBody>
          <a:bodyPr wrap="none">
            <a:spAutoFit/>
          </a:bodyPr>
          <a:lstStyle/>
          <a:p>
            <a:r>
              <a:rPr lang="en-US" sz="1400" dirty="0"/>
              <a:t>https://www.alliedmarketresearch.com</a:t>
            </a:r>
          </a:p>
        </p:txBody>
      </p:sp>
    </p:spTree>
    <p:extLst>
      <p:ext uri="{BB962C8B-B14F-4D97-AF65-F5344CB8AC3E}">
        <p14:creationId xmlns:p14="http://schemas.microsoft.com/office/powerpoint/2010/main" val="14205266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12192000" cy="844062"/>
          </a:xfrm>
          <a:prstGeom prst="rect">
            <a:avLst/>
          </a:prstGeom>
          <a:solidFill>
            <a:schemeClr val="tx1"/>
          </a:solid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2800" dirty="0" smtClean="0">
                <a:solidFill>
                  <a:schemeClr val="bg1"/>
                </a:solidFill>
                <a:latin typeface="Aharoni" panose="02010803020104030203" pitchFamily="2" charset="-79"/>
                <a:cs typeface="Aharoni" panose="02010803020104030203" pitchFamily="2" charset="-79"/>
              </a:rPr>
              <a:t>SAP ERP Market Share 2016</a:t>
            </a:r>
            <a:endParaRPr lang="en-US" sz="2800" dirty="0">
              <a:solidFill>
                <a:schemeClr val="bg1"/>
              </a:solidFill>
              <a:latin typeface="Aharoni" panose="02010803020104030203" pitchFamily="2" charset="-79"/>
              <a:cs typeface="Aharoni" panose="02010803020104030203" pitchFamily="2" charset="-79"/>
            </a:endParaRPr>
          </a:p>
        </p:txBody>
      </p:sp>
      <p:sp>
        <p:nvSpPr>
          <p:cNvPr id="8" name="Rectangle 7"/>
          <p:cNvSpPr/>
          <p:nvPr/>
        </p:nvSpPr>
        <p:spPr>
          <a:xfrm>
            <a:off x="0" y="6533759"/>
            <a:ext cx="3062505" cy="307777"/>
          </a:xfrm>
          <a:prstGeom prst="rect">
            <a:avLst/>
          </a:prstGeom>
        </p:spPr>
        <p:txBody>
          <a:bodyPr wrap="none">
            <a:spAutoFit/>
          </a:bodyPr>
          <a:lstStyle/>
          <a:p>
            <a:r>
              <a:rPr lang="en-US" sz="1400" dirty="0"/>
              <a:t>https://www.alliedmarketresearch.com</a:t>
            </a:r>
          </a:p>
        </p:txBody>
      </p:sp>
      <p:pic>
        <p:nvPicPr>
          <p:cNvPr id="7" name="Picture 6"/>
          <p:cNvPicPr>
            <a:picLocks noChangeAspect="1"/>
          </p:cNvPicPr>
          <p:nvPr/>
        </p:nvPicPr>
        <p:blipFill>
          <a:blip r:embed="rId2"/>
          <a:stretch>
            <a:fillRect/>
          </a:stretch>
        </p:blipFill>
        <p:spPr>
          <a:xfrm>
            <a:off x="4685718" y="1465386"/>
            <a:ext cx="6881910" cy="4841630"/>
          </a:xfrm>
          <a:prstGeom prst="rect">
            <a:avLst/>
          </a:prstGeom>
        </p:spPr>
      </p:pic>
      <p:sp>
        <p:nvSpPr>
          <p:cNvPr id="2" name="TextBox 1"/>
          <p:cNvSpPr txBox="1"/>
          <p:nvPr/>
        </p:nvSpPr>
        <p:spPr>
          <a:xfrm>
            <a:off x="431801" y="2904081"/>
            <a:ext cx="4000500" cy="1569660"/>
          </a:xfrm>
          <a:prstGeom prst="rect">
            <a:avLst/>
          </a:prstGeom>
          <a:noFill/>
        </p:spPr>
        <p:txBody>
          <a:bodyPr wrap="square" rtlCol="0">
            <a:spAutoFit/>
          </a:bodyPr>
          <a:lstStyle/>
          <a:p>
            <a:r>
              <a:rPr lang="en-US" sz="2400" dirty="0" smtClean="0"/>
              <a:t>As of Q1 2016, SAP ERP has the largest market share compared to any other ERP solutions. </a:t>
            </a:r>
            <a:endParaRPr lang="en-US" sz="2400" dirty="0"/>
          </a:p>
        </p:txBody>
      </p:sp>
      <p:pic>
        <p:nvPicPr>
          <p:cNvPr id="6" name="Picture 5"/>
          <p:cNvPicPr preferRelativeResize="0">
            <a:picLocks noChangeAspect="1"/>
          </p:cNvPicPr>
          <p:nvPr/>
        </p:nvPicPr>
        <p:blipFill rotWithShape="1">
          <a:blip r:embed="rId2"/>
          <a:srcRect t="23530" r="85748" b="65596"/>
          <a:stretch/>
        </p:blipFill>
        <p:spPr>
          <a:xfrm>
            <a:off x="4134428" y="2377609"/>
            <a:ext cx="1961572" cy="1052944"/>
          </a:xfrm>
          <a:prstGeom prst="rect">
            <a:avLst/>
          </a:prstGeom>
        </p:spPr>
      </p:pic>
    </p:spTree>
    <p:extLst>
      <p:ext uri="{BB962C8B-B14F-4D97-AF65-F5344CB8AC3E}">
        <p14:creationId xmlns:p14="http://schemas.microsoft.com/office/powerpoint/2010/main" val="75974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Effect transition="in" filter="fade">
                                      <p:cBhvr>
                                        <p:cTn id="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857999"/>
          </a:xfrm>
          <a:solidFill>
            <a:schemeClr val="tx1"/>
          </a:solidFill>
        </p:spPr>
        <p:txBody>
          <a:bodyPr>
            <a:normAutofit/>
          </a:bodyPr>
          <a:lstStyle/>
          <a:p>
            <a:endParaRPr lang="en-US" sz="2800" dirty="0">
              <a:solidFill>
                <a:schemeClr val="bg1"/>
              </a:solidFill>
              <a:latin typeface="Aharoni" panose="02010803020104030203" pitchFamily="2" charset="-79"/>
              <a:cs typeface="Aharoni" panose="02010803020104030203" pitchFamily="2" charset="-79"/>
            </a:endParaRPr>
          </a:p>
        </p:txBody>
      </p:sp>
      <p:sp>
        <p:nvSpPr>
          <p:cNvPr id="6" name="AutoShape 2" descr="Image result for ship steering whee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Rectangle 9"/>
          <p:cNvSpPr/>
          <p:nvPr/>
        </p:nvSpPr>
        <p:spPr>
          <a:xfrm>
            <a:off x="734554" y="2707974"/>
            <a:ext cx="5554277" cy="2251065"/>
          </a:xfrm>
          <a:prstGeom prst="rect">
            <a:avLst/>
          </a:prstGeom>
        </p:spPr>
        <p:txBody>
          <a:bodyPr wrap="none">
            <a:spAutoFit/>
          </a:bodyPr>
          <a:lstStyle/>
          <a:p>
            <a:pPr algn="r">
              <a:lnSpc>
                <a:spcPct val="150000"/>
              </a:lnSpc>
            </a:pPr>
            <a:r>
              <a:rPr lang="en-US" sz="2400" dirty="0">
                <a:solidFill>
                  <a:schemeClr val="bg1"/>
                </a:solidFill>
              </a:rPr>
              <a:t>Latest </a:t>
            </a:r>
            <a:r>
              <a:rPr lang="en-US" sz="7200" dirty="0" smtClean="0">
                <a:solidFill>
                  <a:schemeClr val="bg1"/>
                </a:solidFill>
              </a:rPr>
              <a:t>Trends </a:t>
            </a:r>
            <a:r>
              <a:rPr lang="en-US" sz="2400" dirty="0" smtClean="0">
                <a:solidFill>
                  <a:schemeClr val="bg1"/>
                </a:solidFill>
              </a:rPr>
              <a:t>in ICT Industry.</a:t>
            </a:r>
            <a:endParaRPr lang="en-US" sz="2400" dirty="0">
              <a:solidFill>
                <a:schemeClr val="bg1"/>
              </a:solidFill>
            </a:endParaRPr>
          </a:p>
          <a:p>
            <a:pPr algn="r">
              <a:lnSpc>
                <a:spcPct val="150000"/>
              </a:lnSpc>
            </a:pPr>
            <a:endParaRPr lang="en-US" sz="2400" dirty="0">
              <a:solidFill>
                <a:schemeClr val="bg1"/>
              </a:solidFill>
            </a:endParaRPr>
          </a:p>
        </p:txBody>
      </p:sp>
    </p:spTree>
    <p:extLst>
      <p:ext uri="{BB962C8B-B14F-4D97-AF65-F5344CB8AC3E}">
        <p14:creationId xmlns:p14="http://schemas.microsoft.com/office/powerpoint/2010/main" val="378039135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iterate type="lt">
                                    <p:tmPct val="10000"/>
                                  </p:iterate>
                                  <p:childTnLst>
                                    <p:animClr clrSpc="rgb" dir="cw">
                                      <p:cBhvr override="childStyle">
                                        <p:cTn id="6" dur="1000" fill="hold"/>
                                        <p:tgtEl>
                                          <p:spTgt spid="10">
                                            <p:txEl>
                                              <p:pRg st="0" end="0"/>
                                            </p:txEl>
                                          </p:spTgt>
                                        </p:tgtEl>
                                        <p:attrNameLst>
                                          <p:attrName>style.color</p:attrName>
                                        </p:attrNameLst>
                                      </p:cBhvr>
                                      <p:to>
                                        <a:srgbClr val="272323"/>
                                      </p:to>
                                    </p:animClr>
                                    <p:animClr clrSpc="rgb" dir="cw">
                                      <p:cBhvr>
                                        <p:cTn id="7" dur="1000" fill="hold"/>
                                        <p:tgtEl>
                                          <p:spTgt spid="10">
                                            <p:txEl>
                                              <p:pRg st="0" end="0"/>
                                            </p:txEl>
                                          </p:spTgt>
                                        </p:tgtEl>
                                        <p:attrNameLst>
                                          <p:attrName>fillcolor</p:attrName>
                                        </p:attrNameLst>
                                      </p:cBhvr>
                                      <p:to>
                                        <a:srgbClr val="272323"/>
                                      </p:to>
                                    </p:animClr>
                                    <p:set>
                                      <p:cBhvr>
                                        <p:cTn id="8" dur="1000" fill="hold"/>
                                        <p:tgtEl>
                                          <p:spTgt spid="10">
                                            <p:txEl>
                                              <p:pRg st="0" end="0"/>
                                            </p:txEl>
                                          </p:spTgt>
                                        </p:tgtEl>
                                        <p:attrNameLst>
                                          <p:attrName>fill.type</p:attrName>
                                        </p:attrNameLst>
                                      </p:cBhvr>
                                      <p:to>
                                        <p:strVal val="solid"/>
                                      </p:to>
                                    </p:set>
                                    <p:set>
                                      <p:cBhvr>
                                        <p:cTn id="9" dur="1000" fill="hold"/>
                                        <p:tgtEl>
                                          <p:spTgt spid="10">
                                            <p:txEl>
                                              <p:pRg st="0" end="0"/>
                                            </p:txEl>
                                          </p:spTgt>
                                        </p:tgtEl>
                                        <p:attrNameLst>
                                          <p:attrName>fill.on</p:attrName>
                                        </p:attrNameLst>
                                      </p:cBhvr>
                                      <p:to>
                                        <p:strVal val="true"/>
                                      </p:to>
                                    </p:set>
                                  </p:childTnLst>
                                  <p:subTnLst>
                                    <p:set>
                                      <p:cBhvr override="childStyle">
                                        <p:cTn dur="1" fill="hold" display="0" masterRel="sameClick" afterEffect="1">
                                          <p:stCondLst>
                                            <p:cond evt="end" delay="0">
                                              <p:tn val="5"/>
                                            </p:cond>
                                          </p:stCondLst>
                                        </p:cTn>
                                        <p:tgtEl>
                                          <p:spTgt spid="10">
                                            <p:txEl>
                                              <p:pRg st="0" end="0"/>
                                            </p:txEl>
                                          </p:spTgt>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967047" y="1432125"/>
            <a:ext cx="5982354" cy="3362422"/>
          </a:xfrm>
          <a:prstGeom prst="rect">
            <a:avLst/>
          </a:prstGeom>
        </p:spPr>
      </p:pic>
      <p:sp>
        <p:nvSpPr>
          <p:cNvPr id="5" name="Title 1"/>
          <p:cNvSpPr txBox="1">
            <a:spLocks/>
          </p:cNvSpPr>
          <p:nvPr/>
        </p:nvSpPr>
        <p:spPr>
          <a:xfrm>
            <a:off x="0" y="1"/>
            <a:ext cx="12192000" cy="844062"/>
          </a:xfrm>
          <a:prstGeom prst="rect">
            <a:avLst/>
          </a:prstGeom>
          <a:solidFill>
            <a:schemeClr val="tx1"/>
          </a:solid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2800" dirty="0" smtClean="0">
                <a:solidFill>
                  <a:schemeClr val="bg1"/>
                </a:solidFill>
                <a:latin typeface="Aharoni" panose="02010803020104030203" pitchFamily="2" charset="-79"/>
                <a:cs typeface="Aharoni" panose="02010803020104030203" pitchFamily="2" charset="-79"/>
              </a:rPr>
              <a:t>The Latest Trends in ICT Industry (cont’d)</a:t>
            </a:r>
            <a:endParaRPr lang="en-US" sz="2800" dirty="0">
              <a:solidFill>
                <a:schemeClr val="bg1"/>
              </a:solidFill>
              <a:latin typeface="Aharoni" panose="02010803020104030203" pitchFamily="2" charset="-79"/>
              <a:cs typeface="Aharoni" panose="02010803020104030203" pitchFamily="2" charset="-79"/>
            </a:endParaRPr>
          </a:p>
        </p:txBody>
      </p:sp>
      <p:sp>
        <p:nvSpPr>
          <p:cNvPr id="2" name="Rectangle 1"/>
          <p:cNvSpPr/>
          <p:nvPr/>
        </p:nvSpPr>
        <p:spPr>
          <a:xfrm>
            <a:off x="0" y="6581001"/>
            <a:ext cx="5310554" cy="276999"/>
          </a:xfrm>
          <a:prstGeom prst="rect">
            <a:avLst/>
          </a:prstGeom>
        </p:spPr>
        <p:txBody>
          <a:bodyPr wrap="square">
            <a:spAutoFit/>
          </a:bodyPr>
          <a:lstStyle/>
          <a:p>
            <a:r>
              <a:rPr lang="en-US" sz="1200" dirty="0" smtClean="0"/>
              <a:t>https: Wikipedia</a:t>
            </a:r>
            <a:endParaRPr lang="en-US" sz="1200" dirty="0"/>
          </a:p>
        </p:txBody>
      </p:sp>
      <p:sp>
        <p:nvSpPr>
          <p:cNvPr id="6" name="Content Placeholder 2"/>
          <p:cNvSpPr>
            <a:spLocks noGrp="1"/>
          </p:cNvSpPr>
          <p:nvPr>
            <p:ph idx="1"/>
          </p:nvPr>
        </p:nvSpPr>
        <p:spPr>
          <a:xfrm>
            <a:off x="444501" y="4763067"/>
            <a:ext cx="11226799" cy="1956433"/>
          </a:xfrm>
        </p:spPr>
        <p:txBody>
          <a:bodyPr>
            <a:noAutofit/>
          </a:bodyPr>
          <a:lstStyle/>
          <a:p>
            <a:pPr marL="0" indent="0">
              <a:lnSpc>
                <a:spcPct val="150000"/>
              </a:lnSpc>
              <a:buNone/>
            </a:pPr>
            <a:r>
              <a:rPr lang="en-US" sz="2400" b="1" dirty="0" smtClean="0"/>
              <a:t>Big </a:t>
            </a:r>
            <a:r>
              <a:rPr lang="en-US" sz="2400" b="1" dirty="0"/>
              <a:t>data </a:t>
            </a:r>
            <a:r>
              <a:rPr lang="en-US" sz="2000" dirty="0"/>
              <a:t>is a term for data sets that are so large or complex that traditional data processing applications are inadequate. </a:t>
            </a:r>
            <a:r>
              <a:rPr lang="en-US" sz="2000" dirty="0" smtClean="0"/>
              <a:t>The term often refers simply to the use of predictive analytics or certain other advanced methods to extract value from data, and seldom to a particular size of data set. </a:t>
            </a:r>
          </a:p>
        </p:txBody>
      </p:sp>
      <p:sp>
        <p:nvSpPr>
          <p:cNvPr id="8" name="Content Placeholder 2"/>
          <p:cNvSpPr txBox="1">
            <a:spLocks/>
          </p:cNvSpPr>
          <p:nvPr/>
        </p:nvSpPr>
        <p:spPr>
          <a:xfrm>
            <a:off x="550009" y="1432125"/>
            <a:ext cx="5170853" cy="19821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2400" b="1" dirty="0" smtClean="0"/>
              <a:t>The Internet of Things (</a:t>
            </a:r>
            <a:r>
              <a:rPr lang="en-US" sz="2400" b="1" dirty="0" err="1" smtClean="0"/>
              <a:t>IoT</a:t>
            </a:r>
            <a:r>
              <a:rPr lang="en-US" sz="2400" b="1" dirty="0" smtClean="0"/>
              <a:t>) </a:t>
            </a:r>
            <a:r>
              <a:rPr lang="en-US" sz="2000" dirty="0" smtClean="0"/>
              <a:t>is the network of physical objects—devices, vehicles, buildings and other items—embedded with electronics, software, sensors, and network connectivity that enables these objects to collect and exchange data.</a:t>
            </a:r>
          </a:p>
        </p:txBody>
      </p:sp>
    </p:spTree>
    <p:extLst>
      <p:ext uri="{BB962C8B-B14F-4D97-AF65-F5344CB8AC3E}">
        <p14:creationId xmlns:p14="http://schemas.microsoft.com/office/powerpoint/2010/main" val="3184149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3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ppt_x</p:attrName>
                                        </p:attrNameLst>
                                      </p:cBhvr>
                                      <p:tavLst>
                                        <p:tav tm="0">
                                          <p:val>
                                            <p:strVal val="#ppt_x"/>
                                          </p:val>
                                        </p:tav>
                                        <p:tav tm="100000">
                                          <p:val>
                                            <p:strVal val="#ppt_x"/>
                                          </p:val>
                                        </p:tav>
                                      </p:tavLst>
                                    </p:anim>
                                    <p:anim calcmode="lin" valueType="num">
                                      <p:cBhvr>
                                        <p:cTn id="9" dur="2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300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2000"/>
                                        <p:tgtEl>
                                          <p:spTgt spid="6">
                                            <p:txEl>
                                              <p:pRg st="0" end="0"/>
                                            </p:txEl>
                                          </p:spTgt>
                                        </p:tgtEl>
                                      </p:cBhvr>
                                    </p:animEffect>
                                    <p:anim calcmode="lin" valueType="num">
                                      <p:cBhvr>
                                        <p:cTn id="15" dur="2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2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12192000" cy="844062"/>
          </a:xfrm>
          <a:prstGeom prst="rect">
            <a:avLst/>
          </a:prstGeom>
          <a:solidFill>
            <a:schemeClr val="tx1"/>
          </a:solid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2800" dirty="0" smtClean="0">
                <a:solidFill>
                  <a:schemeClr val="bg1"/>
                </a:solidFill>
                <a:latin typeface="Aharoni" panose="02010803020104030203" pitchFamily="2" charset="-79"/>
                <a:cs typeface="Aharoni" panose="02010803020104030203" pitchFamily="2" charset="-79"/>
              </a:rPr>
              <a:t>The Latest Trends in ICT Industry</a:t>
            </a:r>
            <a:endParaRPr lang="en-US" sz="2800" dirty="0">
              <a:solidFill>
                <a:schemeClr val="bg1"/>
              </a:solidFill>
              <a:latin typeface="Aharoni" panose="02010803020104030203" pitchFamily="2" charset="-79"/>
              <a:cs typeface="Aharoni" panose="02010803020104030203" pitchFamily="2" charset="-79"/>
            </a:endParaRPr>
          </a:p>
        </p:txBody>
      </p:sp>
      <p:sp>
        <p:nvSpPr>
          <p:cNvPr id="9" name="Rectangle 8"/>
          <p:cNvSpPr/>
          <p:nvPr/>
        </p:nvSpPr>
        <p:spPr>
          <a:xfrm>
            <a:off x="0" y="6581001"/>
            <a:ext cx="5310554" cy="276999"/>
          </a:xfrm>
          <a:prstGeom prst="rect">
            <a:avLst/>
          </a:prstGeom>
        </p:spPr>
        <p:txBody>
          <a:bodyPr wrap="square">
            <a:spAutoFit/>
          </a:bodyPr>
          <a:lstStyle/>
          <a:p>
            <a:r>
              <a:rPr lang="en-US" sz="1200" dirty="0" smtClean="0"/>
              <a:t>https: Wikipedia</a:t>
            </a:r>
            <a:endParaRPr lang="en-US" sz="12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9030" y="844063"/>
            <a:ext cx="4654582" cy="6156060"/>
          </a:xfrm>
          <a:prstGeom prst="rect">
            <a:avLst/>
          </a:prstGeom>
        </p:spPr>
      </p:pic>
      <p:sp>
        <p:nvSpPr>
          <p:cNvPr id="11" name="Rectangle 10"/>
          <p:cNvSpPr/>
          <p:nvPr/>
        </p:nvSpPr>
        <p:spPr>
          <a:xfrm rot="10800000">
            <a:off x="7257142" y="844063"/>
            <a:ext cx="1973944" cy="6137308"/>
          </a:xfrm>
          <a:prstGeom prst="rect">
            <a:avLst/>
          </a:prstGeom>
          <a:gradFill flip="none" rotWithShape="1">
            <a:gsLst>
              <a:gs pos="0">
                <a:schemeClr val="bg1"/>
              </a:gs>
              <a:gs pos="33000">
                <a:schemeClr val="bg1"/>
              </a:gs>
              <a:gs pos="100000">
                <a:srgbClr val="FFFFFF">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p:cNvSpPr txBox="1">
            <a:spLocks/>
          </p:cNvSpPr>
          <p:nvPr/>
        </p:nvSpPr>
        <p:spPr>
          <a:xfrm>
            <a:off x="622300" y="3497832"/>
            <a:ext cx="7302500" cy="17174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2400" b="1" dirty="0" smtClean="0"/>
              <a:t>Mobile </a:t>
            </a:r>
            <a:r>
              <a:rPr lang="en-US" sz="2400" b="1" dirty="0"/>
              <a:t>C</a:t>
            </a:r>
            <a:r>
              <a:rPr lang="en-US" sz="2400" b="1" dirty="0" smtClean="0"/>
              <a:t>omputing</a:t>
            </a:r>
            <a:r>
              <a:rPr lang="en-US" sz="2000" dirty="0"/>
              <a:t> is human–computer interaction by which a computer is expected to be transported during normal usage, which allows for transmission of data, voice and video without having to be connected to a fixed physical link. </a:t>
            </a:r>
            <a:r>
              <a:rPr lang="en-US" sz="2000" dirty="0" smtClean="0"/>
              <a:t>Mobile computing involves mobile communication, mobile hardware, and mobile software. </a:t>
            </a:r>
            <a:endParaRPr lang="en-US" sz="2000" dirty="0"/>
          </a:p>
        </p:txBody>
      </p:sp>
      <p:sp>
        <p:nvSpPr>
          <p:cNvPr id="10" name="Content Placeholder 2"/>
          <p:cNvSpPr txBox="1">
            <a:spLocks/>
          </p:cNvSpPr>
          <p:nvPr/>
        </p:nvSpPr>
        <p:spPr>
          <a:xfrm>
            <a:off x="622301" y="1157422"/>
            <a:ext cx="7026730" cy="276981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2400" b="1" dirty="0" smtClean="0"/>
              <a:t>Software </a:t>
            </a:r>
            <a:r>
              <a:rPr lang="en-US" sz="2400" b="1" dirty="0"/>
              <a:t>as a service </a:t>
            </a:r>
            <a:r>
              <a:rPr lang="en-US" sz="2400" b="1" dirty="0" smtClean="0"/>
              <a:t>(</a:t>
            </a:r>
            <a:r>
              <a:rPr lang="en-US" sz="2400" b="1" dirty="0" err="1" smtClean="0"/>
              <a:t>Saas</a:t>
            </a:r>
            <a:r>
              <a:rPr lang="en-US" sz="2400" b="1" dirty="0" smtClean="0"/>
              <a:t>) / Cloud Computing </a:t>
            </a:r>
            <a:r>
              <a:rPr lang="en-US" sz="2000" dirty="0" smtClean="0"/>
              <a:t>is </a:t>
            </a:r>
            <a:r>
              <a:rPr lang="en-US" sz="2000" dirty="0"/>
              <a:t>a software licensing and delivery model in which software is licensed on a subscription basis and is centrally </a:t>
            </a:r>
            <a:r>
              <a:rPr lang="en-US" sz="2000" dirty="0" smtClean="0"/>
              <a:t>hosted. It </a:t>
            </a:r>
            <a:r>
              <a:rPr lang="en-US" sz="2000" dirty="0"/>
              <a:t>is sometimes referred to as "on-demand software</a:t>
            </a:r>
            <a:r>
              <a:rPr lang="en-US" sz="2000" dirty="0" smtClean="0"/>
              <a:t>".</a:t>
            </a:r>
          </a:p>
        </p:txBody>
      </p:sp>
    </p:spTree>
    <p:extLst>
      <p:ext uri="{BB962C8B-B14F-4D97-AF65-F5344CB8AC3E}">
        <p14:creationId xmlns:p14="http://schemas.microsoft.com/office/powerpoint/2010/main" val="3354399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30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ppt_x"/>
                                          </p:val>
                                        </p:tav>
                                        <p:tav tm="100000">
                                          <p:val>
                                            <p:strVal val="#ppt_x"/>
                                          </p:val>
                                        </p:tav>
                                      </p:tavLst>
                                    </p:anim>
                                    <p:anim calcmode="lin" valueType="num">
                                      <p:cBhvr additive="base">
                                        <p:cTn id="8" dur="2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300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2000" fill="hold"/>
                                        <p:tgtEl>
                                          <p:spTgt spid="7"/>
                                        </p:tgtEl>
                                        <p:attrNameLst>
                                          <p:attrName>ppt_x</p:attrName>
                                        </p:attrNameLst>
                                      </p:cBhvr>
                                      <p:tavLst>
                                        <p:tav tm="0">
                                          <p:val>
                                            <p:strVal val="#ppt_x"/>
                                          </p:val>
                                        </p:tav>
                                        <p:tav tm="100000">
                                          <p:val>
                                            <p:strVal val="#ppt_x"/>
                                          </p:val>
                                        </p:tav>
                                      </p:tavLst>
                                    </p:anim>
                                    <p:anim calcmode="lin" valueType="num">
                                      <p:cBhvr additive="base">
                                        <p:cTn id="14" dur="2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844063"/>
            <a:ext cx="12192000" cy="6013937"/>
          </a:xfrm>
          <a:prstGeom prst="rect">
            <a:avLst/>
          </a:prstGeom>
        </p:spPr>
      </p:pic>
      <p:sp>
        <p:nvSpPr>
          <p:cNvPr id="7" name="Rectangle 6"/>
          <p:cNvSpPr/>
          <p:nvPr/>
        </p:nvSpPr>
        <p:spPr>
          <a:xfrm>
            <a:off x="155575" y="766004"/>
            <a:ext cx="12298296" cy="6137308"/>
          </a:xfrm>
          <a:prstGeom prst="rect">
            <a:avLst/>
          </a:prstGeom>
          <a:gradFill flip="none" rotWithShape="1">
            <a:gsLst>
              <a:gs pos="0">
                <a:schemeClr val="bg1"/>
              </a:gs>
              <a:gs pos="60000">
                <a:schemeClr val="bg1"/>
              </a:gs>
              <a:gs pos="100000">
                <a:srgbClr val="FFFFFF">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ct val="150000"/>
              </a:lnSpc>
            </a:pPr>
            <a:endParaRPr lang="en-US" sz="3600" dirty="0"/>
          </a:p>
        </p:txBody>
      </p:sp>
      <p:sp>
        <p:nvSpPr>
          <p:cNvPr id="2" name="Title 1"/>
          <p:cNvSpPr>
            <a:spLocks noGrp="1"/>
          </p:cNvSpPr>
          <p:nvPr>
            <p:ph type="title"/>
          </p:nvPr>
        </p:nvSpPr>
        <p:spPr>
          <a:xfrm>
            <a:off x="0" y="1"/>
            <a:ext cx="12192000" cy="844062"/>
          </a:xfrm>
          <a:solidFill>
            <a:schemeClr val="tx1"/>
          </a:solidFill>
        </p:spPr>
        <p:txBody>
          <a:bodyPr>
            <a:normAutofit/>
          </a:bodyPr>
          <a:lstStyle/>
          <a:p>
            <a:r>
              <a:rPr lang="en-US" sz="2800" dirty="0" smtClean="0">
                <a:solidFill>
                  <a:schemeClr val="bg1"/>
                </a:solidFill>
                <a:latin typeface="Aharoni" panose="02010803020104030203" pitchFamily="2" charset="-79"/>
                <a:cs typeface="Aharoni" panose="02010803020104030203" pitchFamily="2" charset="-79"/>
              </a:rPr>
              <a:t>Today’s Agenda</a:t>
            </a:r>
            <a:endParaRPr lang="en-US" sz="2800" dirty="0">
              <a:solidFill>
                <a:schemeClr val="bg1"/>
              </a:solidFill>
              <a:latin typeface="Aharoni" panose="02010803020104030203" pitchFamily="2" charset="-79"/>
              <a:cs typeface="Aharoni" panose="02010803020104030203" pitchFamily="2" charset="-79"/>
            </a:endParaRPr>
          </a:p>
        </p:txBody>
      </p:sp>
      <p:sp>
        <p:nvSpPr>
          <p:cNvPr id="6" name="AutoShape 2" descr="Image result for ship steering whee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TextBox 8"/>
          <p:cNvSpPr txBox="1"/>
          <p:nvPr/>
        </p:nvSpPr>
        <p:spPr>
          <a:xfrm>
            <a:off x="4666792" y="766004"/>
            <a:ext cx="6319019" cy="830997"/>
          </a:xfrm>
          <a:prstGeom prst="rect">
            <a:avLst/>
          </a:prstGeom>
          <a:noFill/>
        </p:spPr>
        <p:txBody>
          <a:bodyPr wrap="square" rtlCol="0">
            <a:spAutoFit/>
          </a:bodyPr>
          <a:lstStyle/>
          <a:p>
            <a:pPr algn="r">
              <a:lnSpc>
                <a:spcPct val="150000"/>
              </a:lnSpc>
            </a:pPr>
            <a:r>
              <a:rPr lang="en-US" sz="3200" dirty="0">
                <a:solidFill>
                  <a:schemeClr val="tx1">
                    <a:lumMod val="65000"/>
                    <a:lumOff val="35000"/>
                  </a:schemeClr>
                </a:solidFill>
              </a:rPr>
              <a:t>Latest </a:t>
            </a:r>
            <a:r>
              <a:rPr lang="en-US" sz="3200" dirty="0" smtClean="0">
                <a:solidFill>
                  <a:schemeClr val="tx1">
                    <a:lumMod val="65000"/>
                    <a:lumOff val="35000"/>
                  </a:schemeClr>
                </a:solidFill>
              </a:rPr>
              <a:t>Economic Situation</a:t>
            </a:r>
            <a:endParaRPr lang="en-US" sz="4000" dirty="0" smtClean="0">
              <a:solidFill>
                <a:schemeClr val="tx1">
                  <a:lumMod val="65000"/>
                  <a:lumOff val="35000"/>
                </a:schemeClr>
              </a:solidFill>
            </a:endParaRPr>
          </a:p>
        </p:txBody>
      </p:sp>
      <p:sp>
        <p:nvSpPr>
          <p:cNvPr id="4" name="Rectangle 3"/>
          <p:cNvSpPr/>
          <p:nvPr/>
        </p:nvSpPr>
        <p:spPr>
          <a:xfrm>
            <a:off x="5071334" y="2087264"/>
            <a:ext cx="5590569" cy="754694"/>
          </a:xfrm>
          <a:prstGeom prst="rect">
            <a:avLst/>
          </a:prstGeom>
        </p:spPr>
        <p:txBody>
          <a:bodyPr wrap="none">
            <a:spAutoFit/>
          </a:bodyPr>
          <a:lstStyle/>
          <a:p>
            <a:pPr algn="r">
              <a:lnSpc>
                <a:spcPct val="150000"/>
              </a:lnSpc>
            </a:pPr>
            <a:r>
              <a:rPr lang="en-US" sz="3200" dirty="0">
                <a:solidFill>
                  <a:schemeClr val="tx1">
                    <a:lumMod val="65000"/>
                    <a:lumOff val="35000"/>
                  </a:schemeClr>
                </a:solidFill>
              </a:rPr>
              <a:t>The Latest Trends in ICT Industry</a:t>
            </a:r>
          </a:p>
        </p:txBody>
      </p:sp>
      <p:sp>
        <p:nvSpPr>
          <p:cNvPr id="10" name="Rectangle 9"/>
          <p:cNvSpPr/>
          <p:nvPr/>
        </p:nvSpPr>
        <p:spPr>
          <a:xfrm>
            <a:off x="5902736" y="2699331"/>
            <a:ext cx="5339347" cy="754694"/>
          </a:xfrm>
          <a:prstGeom prst="rect">
            <a:avLst/>
          </a:prstGeom>
        </p:spPr>
        <p:txBody>
          <a:bodyPr wrap="none">
            <a:spAutoFit/>
          </a:bodyPr>
          <a:lstStyle/>
          <a:p>
            <a:pPr algn="r">
              <a:lnSpc>
                <a:spcPct val="150000"/>
              </a:lnSpc>
            </a:pPr>
            <a:r>
              <a:rPr lang="en-US" sz="3200" dirty="0">
                <a:solidFill>
                  <a:schemeClr val="tx1">
                    <a:lumMod val="65000"/>
                    <a:lumOff val="35000"/>
                  </a:schemeClr>
                </a:solidFill>
              </a:rPr>
              <a:t>New Products Offerings by SAP</a:t>
            </a:r>
          </a:p>
        </p:txBody>
      </p:sp>
      <p:sp>
        <p:nvSpPr>
          <p:cNvPr id="12" name="TextBox 11"/>
          <p:cNvSpPr txBox="1"/>
          <p:nvPr/>
        </p:nvSpPr>
        <p:spPr>
          <a:xfrm>
            <a:off x="3693113" y="5093170"/>
            <a:ext cx="5223219" cy="830997"/>
          </a:xfrm>
          <a:prstGeom prst="rect">
            <a:avLst/>
          </a:prstGeom>
          <a:noFill/>
        </p:spPr>
        <p:txBody>
          <a:bodyPr wrap="square" rtlCol="0">
            <a:spAutoFit/>
          </a:bodyPr>
          <a:lstStyle/>
          <a:p>
            <a:pPr algn="r">
              <a:lnSpc>
                <a:spcPct val="150000"/>
              </a:lnSpc>
            </a:pPr>
            <a:r>
              <a:rPr lang="en-US" sz="3200" dirty="0" smtClean="0">
                <a:solidFill>
                  <a:schemeClr val="tx1">
                    <a:lumMod val="65000"/>
                    <a:lumOff val="35000"/>
                  </a:schemeClr>
                </a:solidFill>
              </a:rPr>
              <a:t>Conclusions</a:t>
            </a:r>
          </a:p>
        </p:txBody>
      </p:sp>
      <p:sp>
        <p:nvSpPr>
          <p:cNvPr id="13" name="TextBox 12"/>
          <p:cNvSpPr txBox="1"/>
          <p:nvPr/>
        </p:nvSpPr>
        <p:spPr>
          <a:xfrm>
            <a:off x="2659008" y="3871750"/>
            <a:ext cx="6617199" cy="754694"/>
          </a:xfrm>
          <a:prstGeom prst="rect">
            <a:avLst/>
          </a:prstGeom>
          <a:noFill/>
        </p:spPr>
        <p:txBody>
          <a:bodyPr wrap="square" rtlCol="0">
            <a:spAutoFit/>
          </a:bodyPr>
          <a:lstStyle/>
          <a:p>
            <a:pPr algn="r">
              <a:lnSpc>
                <a:spcPct val="150000"/>
              </a:lnSpc>
            </a:pPr>
            <a:r>
              <a:rPr lang="en-US" sz="3200" dirty="0" smtClean="0">
                <a:solidFill>
                  <a:schemeClr val="tx1">
                    <a:lumMod val="65000"/>
                    <a:lumOff val="35000"/>
                  </a:schemeClr>
                </a:solidFill>
              </a:rPr>
              <a:t>Career Options</a:t>
            </a:r>
          </a:p>
        </p:txBody>
      </p:sp>
      <p:sp>
        <p:nvSpPr>
          <p:cNvPr id="14" name="TextBox 13"/>
          <p:cNvSpPr txBox="1"/>
          <p:nvPr/>
        </p:nvSpPr>
        <p:spPr>
          <a:xfrm>
            <a:off x="4296842" y="4485748"/>
            <a:ext cx="6617199" cy="830997"/>
          </a:xfrm>
          <a:prstGeom prst="rect">
            <a:avLst/>
          </a:prstGeom>
          <a:noFill/>
        </p:spPr>
        <p:txBody>
          <a:bodyPr wrap="square" rtlCol="0">
            <a:spAutoFit/>
          </a:bodyPr>
          <a:lstStyle/>
          <a:p>
            <a:pPr algn="r">
              <a:lnSpc>
                <a:spcPct val="150000"/>
              </a:lnSpc>
            </a:pPr>
            <a:r>
              <a:rPr lang="en-US" sz="3200" dirty="0" smtClean="0">
                <a:solidFill>
                  <a:schemeClr val="tx1">
                    <a:lumMod val="65000"/>
                    <a:lumOff val="35000"/>
                  </a:schemeClr>
                </a:solidFill>
              </a:rPr>
              <a:t>Strategies to Go Abroad</a:t>
            </a:r>
          </a:p>
        </p:txBody>
      </p:sp>
      <p:sp>
        <p:nvSpPr>
          <p:cNvPr id="11" name="TextBox 10"/>
          <p:cNvSpPr txBox="1"/>
          <p:nvPr/>
        </p:nvSpPr>
        <p:spPr>
          <a:xfrm>
            <a:off x="4539886" y="3350028"/>
            <a:ext cx="6617199" cy="754694"/>
          </a:xfrm>
          <a:prstGeom prst="rect">
            <a:avLst/>
          </a:prstGeom>
          <a:noFill/>
        </p:spPr>
        <p:txBody>
          <a:bodyPr wrap="square" rtlCol="0">
            <a:spAutoFit/>
          </a:bodyPr>
          <a:lstStyle/>
          <a:p>
            <a:pPr algn="r">
              <a:lnSpc>
                <a:spcPct val="150000"/>
              </a:lnSpc>
            </a:pPr>
            <a:r>
              <a:rPr lang="en-US" sz="3200" dirty="0" smtClean="0">
                <a:solidFill>
                  <a:schemeClr val="tx1">
                    <a:lumMod val="65000"/>
                    <a:lumOff val="35000"/>
                  </a:schemeClr>
                </a:solidFill>
              </a:rPr>
              <a:t>Technical Skills Needed</a:t>
            </a:r>
          </a:p>
        </p:txBody>
      </p:sp>
      <p:sp>
        <p:nvSpPr>
          <p:cNvPr id="16" name="Rectangle 15"/>
          <p:cNvSpPr/>
          <p:nvPr/>
        </p:nvSpPr>
        <p:spPr>
          <a:xfrm>
            <a:off x="-261871" y="1436567"/>
            <a:ext cx="10330470" cy="754694"/>
          </a:xfrm>
          <a:prstGeom prst="rect">
            <a:avLst/>
          </a:prstGeom>
        </p:spPr>
        <p:txBody>
          <a:bodyPr wrap="square">
            <a:spAutoFit/>
          </a:bodyPr>
          <a:lstStyle/>
          <a:p>
            <a:pPr algn="r">
              <a:lnSpc>
                <a:spcPct val="150000"/>
              </a:lnSpc>
            </a:pPr>
            <a:r>
              <a:rPr lang="en-US" sz="3200" dirty="0" smtClean="0">
                <a:solidFill>
                  <a:schemeClr val="tx1">
                    <a:lumMod val="65000"/>
                    <a:lumOff val="35000"/>
                  </a:schemeClr>
                </a:solidFill>
              </a:rPr>
              <a:t>Impacts </a:t>
            </a:r>
            <a:r>
              <a:rPr lang="en-US" sz="3200" dirty="0">
                <a:solidFill>
                  <a:schemeClr val="tx1">
                    <a:lumMod val="65000"/>
                    <a:lumOff val="35000"/>
                  </a:schemeClr>
                </a:solidFill>
              </a:rPr>
              <a:t>of Economic </a:t>
            </a:r>
            <a:r>
              <a:rPr lang="en-US" sz="3200" dirty="0" smtClean="0">
                <a:solidFill>
                  <a:schemeClr val="tx1">
                    <a:lumMod val="65000"/>
                    <a:lumOff val="35000"/>
                  </a:schemeClr>
                </a:solidFill>
              </a:rPr>
              <a:t>Condition</a:t>
            </a:r>
            <a:endParaRPr lang="en-US" sz="3200" dirty="0">
              <a:solidFill>
                <a:schemeClr val="tx1">
                  <a:lumMod val="65000"/>
                  <a:lumOff val="35000"/>
                </a:schemeClr>
              </a:solidFill>
            </a:endParaRPr>
          </a:p>
        </p:txBody>
      </p:sp>
    </p:spTree>
    <p:extLst>
      <p:ext uri="{BB962C8B-B14F-4D97-AF65-F5344CB8AC3E}">
        <p14:creationId xmlns:p14="http://schemas.microsoft.com/office/powerpoint/2010/main" val="103467729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1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1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1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1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1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1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1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P spid="10" grpId="0"/>
      <p:bldP spid="12" grpId="0"/>
      <p:bldP spid="13" grpId="0"/>
      <p:bldP spid="14" grpId="0"/>
      <p:bldP spid="11"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857999"/>
          </a:xfrm>
          <a:solidFill>
            <a:schemeClr val="tx1"/>
          </a:solidFill>
        </p:spPr>
        <p:txBody>
          <a:bodyPr>
            <a:normAutofit/>
          </a:bodyPr>
          <a:lstStyle/>
          <a:p>
            <a:endParaRPr lang="en-US" sz="2800" dirty="0">
              <a:solidFill>
                <a:schemeClr val="bg1"/>
              </a:solidFill>
              <a:latin typeface="Aharoni" panose="02010803020104030203" pitchFamily="2" charset="-79"/>
              <a:cs typeface="Aharoni" panose="02010803020104030203" pitchFamily="2" charset="-79"/>
            </a:endParaRPr>
          </a:p>
        </p:txBody>
      </p:sp>
      <p:sp>
        <p:nvSpPr>
          <p:cNvPr id="6" name="AutoShape 2" descr="Image result for ship steering whee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Rectangle 9"/>
          <p:cNvSpPr/>
          <p:nvPr/>
        </p:nvSpPr>
        <p:spPr>
          <a:xfrm>
            <a:off x="5473906" y="2274837"/>
            <a:ext cx="4873578" cy="2308324"/>
          </a:xfrm>
          <a:prstGeom prst="rect">
            <a:avLst/>
          </a:prstGeom>
        </p:spPr>
        <p:txBody>
          <a:bodyPr wrap="none">
            <a:spAutoFit/>
          </a:bodyPr>
          <a:lstStyle/>
          <a:p>
            <a:pPr algn="r">
              <a:lnSpc>
                <a:spcPct val="150000"/>
              </a:lnSpc>
            </a:pPr>
            <a:r>
              <a:rPr lang="en-US" sz="7200" dirty="0" smtClean="0">
                <a:solidFill>
                  <a:schemeClr val="bg1"/>
                </a:solidFill>
              </a:rPr>
              <a:t>New </a:t>
            </a:r>
            <a:r>
              <a:rPr lang="en-US" sz="2400" dirty="0" smtClean="0">
                <a:solidFill>
                  <a:schemeClr val="bg1"/>
                </a:solidFill>
              </a:rPr>
              <a:t>SAP Product </a:t>
            </a:r>
            <a:r>
              <a:rPr lang="en-US" sz="2400" dirty="0">
                <a:solidFill>
                  <a:schemeClr val="bg1"/>
                </a:solidFill>
              </a:rPr>
              <a:t>O</a:t>
            </a:r>
            <a:r>
              <a:rPr lang="en-US" sz="2400" dirty="0" smtClean="0">
                <a:solidFill>
                  <a:schemeClr val="bg1"/>
                </a:solidFill>
              </a:rPr>
              <a:t>fferings.</a:t>
            </a:r>
            <a:endParaRPr lang="en-US" sz="2400" dirty="0">
              <a:solidFill>
                <a:schemeClr val="bg1"/>
              </a:solidFill>
            </a:endParaRPr>
          </a:p>
          <a:p>
            <a:pPr algn="r">
              <a:lnSpc>
                <a:spcPct val="150000"/>
              </a:lnSpc>
            </a:pPr>
            <a:endParaRPr lang="en-US" sz="2400" dirty="0">
              <a:solidFill>
                <a:schemeClr val="bg1"/>
              </a:solidFill>
            </a:endParaRPr>
          </a:p>
        </p:txBody>
      </p:sp>
    </p:spTree>
    <p:extLst>
      <p:ext uri="{BB962C8B-B14F-4D97-AF65-F5344CB8AC3E}">
        <p14:creationId xmlns:p14="http://schemas.microsoft.com/office/powerpoint/2010/main" val="150781753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iterate type="lt">
                                    <p:tmPct val="10000"/>
                                  </p:iterate>
                                  <p:childTnLst>
                                    <p:animClr clrSpc="rgb" dir="cw">
                                      <p:cBhvr override="childStyle">
                                        <p:cTn id="6" dur="1000" fill="hold"/>
                                        <p:tgtEl>
                                          <p:spTgt spid="10">
                                            <p:txEl>
                                              <p:pRg st="0" end="0"/>
                                            </p:txEl>
                                          </p:spTgt>
                                        </p:tgtEl>
                                        <p:attrNameLst>
                                          <p:attrName>style.color</p:attrName>
                                        </p:attrNameLst>
                                      </p:cBhvr>
                                      <p:to>
                                        <a:srgbClr val="272323"/>
                                      </p:to>
                                    </p:animClr>
                                    <p:animClr clrSpc="rgb" dir="cw">
                                      <p:cBhvr>
                                        <p:cTn id="7" dur="1000" fill="hold"/>
                                        <p:tgtEl>
                                          <p:spTgt spid="10">
                                            <p:txEl>
                                              <p:pRg st="0" end="0"/>
                                            </p:txEl>
                                          </p:spTgt>
                                        </p:tgtEl>
                                        <p:attrNameLst>
                                          <p:attrName>fillcolor</p:attrName>
                                        </p:attrNameLst>
                                      </p:cBhvr>
                                      <p:to>
                                        <a:srgbClr val="272323"/>
                                      </p:to>
                                    </p:animClr>
                                    <p:set>
                                      <p:cBhvr>
                                        <p:cTn id="8" dur="1000" fill="hold"/>
                                        <p:tgtEl>
                                          <p:spTgt spid="10">
                                            <p:txEl>
                                              <p:pRg st="0" end="0"/>
                                            </p:txEl>
                                          </p:spTgt>
                                        </p:tgtEl>
                                        <p:attrNameLst>
                                          <p:attrName>fill.type</p:attrName>
                                        </p:attrNameLst>
                                      </p:cBhvr>
                                      <p:to>
                                        <p:strVal val="solid"/>
                                      </p:to>
                                    </p:set>
                                    <p:set>
                                      <p:cBhvr>
                                        <p:cTn id="9" dur="1000" fill="hold"/>
                                        <p:tgtEl>
                                          <p:spTgt spid="10">
                                            <p:txEl>
                                              <p:pRg st="0" end="0"/>
                                            </p:txEl>
                                          </p:spTgt>
                                        </p:tgtEl>
                                        <p:attrNameLst>
                                          <p:attrName>fill.on</p:attrName>
                                        </p:attrNameLst>
                                      </p:cBhvr>
                                      <p:to>
                                        <p:strVal val="true"/>
                                      </p:to>
                                    </p:set>
                                  </p:childTnLst>
                                  <p:subTnLst>
                                    <p:set>
                                      <p:cBhvr override="childStyle">
                                        <p:cTn dur="1" fill="hold" display="0" masterRel="sameClick" afterEffect="1">
                                          <p:stCondLst>
                                            <p:cond evt="end" delay="0">
                                              <p:tn val="5"/>
                                            </p:cond>
                                          </p:stCondLst>
                                        </p:cTn>
                                        <p:tgtEl>
                                          <p:spTgt spid="10">
                                            <p:txEl>
                                              <p:pRg st="0" end="0"/>
                                            </p:txEl>
                                          </p:spTgt>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12192000" cy="844062"/>
          </a:xfrm>
          <a:prstGeom prst="rect">
            <a:avLst/>
          </a:prstGeom>
          <a:solidFill>
            <a:schemeClr val="tx1"/>
          </a:solid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2800" dirty="0" smtClean="0">
                <a:solidFill>
                  <a:schemeClr val="bg1"/>
                </a:solidFill>
                <a:latin typeface="Aharoni" panose="02010803020104030203" pitchFamily="2" charset="-79"/>
                <a:cs typeface="Aharoni" panose="02010803020104030203" pitchFamily="2" charset="-79"/>
              </a:rPr>
              <a:t>SAP Solutions for I.o.t and Big Data </a:t>
            </a:r>
            <a:endParaRPr lang="en-US" sz="2800" dirty="0">
              <a:solidFill>
                <a:schemeClr val="bg1"/>
              </a:solidFill>
              <a:latin typeface="Aharoni" panose="02010803020104030203" pitchFamily="2" charset="-79"/>
              <a:cs typeface="Aharoni" panose="02010803020104030203" pitchFamily="2" charset="-79"/>
            </a:endParaRPr>
          </a:p>
        </p:txBody>
      </p:sp>
      <p:sp>
        <p:nvSpPr>
          <p:cNvPr id="3" name="TextBox 2"/>
          <p:cNvSpPr txBox="1"/>
          <p:nvPr/>
        </p:nvSpPr>
        <p:spPr>
          <a:xfrm>
            <a:off x="3750654" y="1160369"/>
            <a:ext cx="8112484" cy="3785652"/>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SAP HANA Database – an in-memory database developed by SAP.  Instead of using hard drive as storage device, it uses RAM to store all the data making it hundreds of time faster.</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smtClean="0"/>
              <a:t>SAP ERP Business Suite on HANA– the market leader in ERP software now running on SAP HANA Database.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smtClean="0"/>
              <a:t>SAP BI on HANA – a business analytics software than runs on SAP HANA allowing real-time data analysis.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smtClean="0"/>
              <a:t>SAP S/4 HANA – The next generation ERP software based on SAP ERP ECC 6, running on SAP HANA database.</a:t>
            </a:r>
            <a:endParaRPr lang="en-US" sz="2000" dirty="0"/>
          </a:p>
        </p:txBody>
      </p:sp>
      <p:pic>
        <p:nvPicPr>
          <p:cNvPr id="4" name="Picture 3"/>
          <p:cNvPicPr>
            <a:picLocks noChangeAspect="1"/>
          </p:cNvPicPr>
          <p:nvPr/>
        </p:nvPicPr>
        <p:blipFill>
          <a:blip r:embed="rId2"/>
          <a:stretch>
            <a:fillRect/>
          </a:stretch>
        </p:blipFill>
        <p:spPr>
          <a:xfrm>
            <a:off x="9834606" y="4946020"/>
            <a:ext cx="1756337" cy="1733023"/>
          </a:xfrm>
          <a:prstGeom prst="rect">
            <a:avLst/>
          </a:prstGeom>
        </p:spPr>
      </p:pic>
      <p:pic>
        <p:nvPicPr>
          <p:cNvPr id="6" name="Picture 5"/>
          <p:cNvPicPr>
            <a:picLocks noChangeAspect="1"/>
          </p:cNvPicPr>
          <p:nvPr/>
        </p:nvPicPr>
        <p:blipFill>
          <a:blip r:embed="rId3"/>
          <a:stretch>
            <a:fillRect/>
          </a:stretch>
        </p:blipFill>
        <p:spPr>
          <a:xfrm>
            <a:off x="497867" y="4086580"/>
            <a:ext cx="3100753" cy="2494914"/>
          </a:xfrm>
          <a:prstGeom prst="rect">
            <a:avLst/>
          </a:prstGeom>
        </p:spPr>
      </p:pic>
      <p:pic>
        <p:nvPicPr>
          <p:cNvPr id="8" name="Picture 7"/>
          <p:cNvPicPr>
            <a:picLocks noChangeAspect="1"/>
          </p:cNvPicPr>
          <p:nvPr/>
        </p:nvPicPr>
        <p:blipFill>
          <a:blip r:embed="rId4"/>
          <a:stretch>
            <a:fillRect/>
          </a:stretch>
        </p:blipFill>
        <p:spPr>
          <a:xfrm>
            <a:off x="649902" y="1266213"/>
            <a:ext cx="2796684" cy="2561299"/>
          </a:xfrm>
          <a:prstGeom prst="rect">
            <a:avLst/>
          </a:prstGeom>
        </p:spPr>
      </p:pic>
      <p:pic>
        <p:nvPicPr>
          <p:cNvPr id="2" name="Picture 1"/>
          <p:cNvPicPr>
            <a:picLocks noChangeAspect="1"/>
          </p:cNvPicPr>
          <p:nvPr/>
        </p:nvPicPr>
        <p:blipFill>
          <a:blip r:embed="rId5"/>
          <a:stretch>
            <a:fillRect/>
          </a:stretch>
        </p:blipFill>
        <p:spPr>
          <a:xfrm>
            <a:off x="4423286" y="5334036"/>
            <a:ext cx="4181452" cy="872446"/>
          </a:xfrm>
          <a:prstGeom prst="rect">
            <a:avLst/>
          </a:prstGeom>
        </p:spPr>
      </p:pic>
    </p:spTree>
    <p:extLst>
      <p:ext uri="{BB962C8B-B14F-4D97-AF65-F5344CB8AC3E}">
        <p14:creationId xmlns:p14="http://schemas.microsoft.com/office/powerpoint/2010/main" val="1952606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par>
                          <p:cTn id="8" fill="hold">
                            <p:stCondLst>
                              <p:cond delay="2500"/>
                            </p:stCondLst>
                            <p:childTnLst>
                              <p:par>
                                <p:cTn id="9" presetID="27" presetClass="emph" presetSubtype="0" fill="remove" nodeType="afterEffect">
                                  <p:stCondLst>
                                    <p:cond delay="0"/>
                                  </p:stCondLst>
                                  <p:childTnLst>
                                    <p:animClr clrSpc="rgb" dir="cw">
                                      <p:cBhvr override="childStyle">
                                        <p:cTn id="10" dur="1500" autoRev="1" fill="remove"/>
                                        <p:tgtEl>
                                          <p:spTgt spid="8"/>
                                        </p:tgtEl>
                                        <p:attrNameLst>
                                          <p:attrName>style.color</p:attrName>
                                        </p:attrNameLst>
                                      </p:cBhvr>
                                      <p:to>
                                        <a:schemeClr val="bg1"/>
                                      </p:to>
                                    </p:animClr>
                                    <p:animClr clrSpc="rgb" dir="cw">
                                      <p:cBhvr>
                                        <p:cTn id="11" dur="1500" autoRev="1" fill="remove"/>
                                        <p:tgtEl>
                                          <p:spTgt spid="8"/>
                                        </p:tgtEl>
                                        <p:attrNameLst>
                                          <p:attrName>fillcolor</p:attrName>
                                        </p:attrNameLst>
                                      </p:cBhvr>
                                      <p:to>
                                        <a:schemeClr val="bg1"/>
                                      </p:to>
                                    </p:animClr>
                                    <p:set>
                                      <p:cBhvr>
                                        <p:cTn id="12" dur="1500" autoRev="1" fill="remove"/>
                                        <p:tgtEl>
                                          <p:spTgt spid="8"/>
                                        </p:tgtEl>
                                        <p:attrNameLst>
                                          <p:attrName>fill.type</p:attrName>
                                        </p:attrNameLst>
                                      </p:cBhvr>
                                      <p:to>
                                        <p:strVal val="solid"/>
                                      </p:to>
                                    </p:set>
                                    <p:set>
                                      <p:cBhvr>
                                        <p:cTn id="13" dur="1500" autoRev="1" fill="remove"/>
                                        <p:tgtEl>
                                          <p:spTgt spid="8"/>
                                        </p:tgtEl>
                                        <p:attrNameLst>
                                          <p:attrName>fill.on</p:attrName>
                                        </p:attrNameLst>
                                      </p:cBhvr>
                                      <p:to>
                                        <p:strVal val="tru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100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2000"/>
                                        <p:tgtEl>
                                          <p:spTgt spid="3">
                                            <p:txEl>
                                              <p:pRg st="2" end="2"/>
                                            </p:txEl>
                                          </p:spTgt>
                                        </p:tgtEl>
                                      </p:cBhvr>
                                    </p:animEffect>
                                  </p:childTnLst>
                                </p:cTn>
                              </p:par>
                            </p:childTnLst>
                          </p:cTn>
                        </p:par>
                        <p:par>
                          <p:cTn id="19" fill="hold">
                            <p:stCondLst>
                              <p:cond delay="3000"/>
                            </p:stCondLst>
                            <p:childTnLst>
                              <p:par>
                                <p:cTn id="20" presetID="27" presetClass="emph" presetSubtype="0" fill="remove" nodeType="afterEffect">
                                  <p:stCondLst>
                                    <p:cond delay="0"/>
                                  </p:stCondLst>
                                  <p:childTnLst>
                                    <p:animClr clrSpc="rgb" dir="cw">
                                      <p:cBhvr override="childStyle">
                                        <p:cTn id="21" dur="1500" autoRev="1" fill="remove"/>
                                        <p:tgtEl>
                                          <p:spTgt spid="6"/>
                                        </p:tgtEl>
                                        <p:attrNameLst>
                                          <p:attrName>style.color</p:attrName>
                                        </p:attrNameLst>
                                      </p:cBhvr>
                                      <p:to>
                                        <a:schemeClr val="bg1"/>
                                      </p:to>
                                    </p:animClr>
                                    <p:animClr clrSpc="rgb" dir="cw">
                                      <p:cBhvr>
                                        <p:cTn id="22" dur="1500" autoRev="1" fill="remove"/>
                                        <p:tgtEl>
                                          <p:spTgt spid="6"/>
                                        </p:tgtEl>
                                        <p:attrNameLst>
                                          <p:attrName>fillcolor</p:attrName>
                                        </p:attrNameLst>
                                      </p:cBhvr>
                                      <p:to>
                                        <a:schemeClr val="bg1"/>
                                      </p:to>
                                    </p:animClr>
                                    <p:set>
                                      <p:cBhvr>
                                        <p:cTn id="23" dur="1500" autoRev="1" fill="remove"/>
                                        <p:tgtEl>
                                          <p:spTgt spid="6"/>
                                        </p:tgtEl>
                                        <p:attrNameLst>
                                          <p:attrName>fill.type</p:attrName>
                                        </p:attrNameLst>
                                      </p:cBhvr>
                                      <p:to>
                                        <p:strVal val="solid"/>
                                      </p:to>
                                    </p:set>
                                    <p:set>
                                      <p:cBhvr>
                                        <p:cTn id="24" dur="1500" autoRev="1" fill="remove"/>
                                        <p:tgtEl>
                                          <p:spTgt spid="6"/>
                                        </p:tgtEl>
                                        <p:attrNameLst>
                                          <p:attrName>fill.on</p:attrName>
                                        </p:attrNameLst>
                                      </p:cBhvr>
                                      <p:to>
                                        <p:strVal val="tru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100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2000"/>
                                        <p:tgtEl>
                                          <p:spTgt spid="3">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100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12192000" cy="844062"/>
          </a:xfrm>
          <a:prstGeom prst="rect">
            <a:avLst/>
          </a:prstGeom>
          <a:solidFill>
            <a:schemeClr val="tx1"/>
          </a:solid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2800" dirty="0" smtClean="0">
                <a:solidFill>
                  <a:schemeClr val="bg1"/>
                </a:solidFill>
                <a:latin typeface="Aharoni" panose="02010803020104030203" pitchFamily="2" charset="-79"/>
                <a:cs typeface="Aharoni" panose="02010803020104030203" pitchFamily="2" charset="-79"/>
              </a:rPr>
              <a:t>SAP Solutions for Mobile Computing</a:t>
            </a:r>
            <a:endParaRPr lang="en-US" sz="2800" dirty="0">
              <a:solidFill>
                <a:schemeClr val="bg1"/>
              </a:solidFill>
              <a:latin typeface="Aharoni" panose="02010803020104030203" pitchFamily="2" charset="-79"/>
              <a:cs typeface="Aharoni" panose="02010803020104030203" pitchFamily="2" charset="-79"/>
            </a:endParaRPr>
          </a:p>
        </p:txBody>
      </p:sp>
      <p:pic>
        <p:nvPicPr>
          <p:cNvPr id="1026" name="Picture 2" descr="https://demo-fioritrial.dispatcher.hana.ondemand.com/marketing/images/fb_sha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89" y="1100406"/>
            <a:ext cx="5717512" cy="300169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784970" y="1024131"/>
            <a:ext cx="5636956" cy="1323439"/>
          </a:xfrm>
          <a:prstGeom prst="rect">
            <a:avLst/>
          </a:prstGeom>
          <a:noFill/>
        </p:spPr>
        <p:txBody>
          <a:bodyPr wrap="square" rtlCol="0">
            <a:spAutoFit/>
          </a:bodyPr>
          <a:lstStyle/>
          <a:p>
            <a:r>
              <a:rPr lang="en-US" sz="2000" b="1" dirty="0" smtClean="0"/>
              <a:t>SAP </a:t>
            </a:r>
            <a:r>
              <a:rPr lang="en-US" sz="2000" b="1" dirty="0"/>
              <a:t>Fiori </a:t>
            </a:r>
            <a:r>
              <a:rPr lang="en-US" sz="2000" dirty="0" smtClean="0"/>
              <a:t>is </a:t>
            </a:r>
            <a:r>
              <a:rPr lang="en-US" sz="2000" dirty="0"/>
              <a:t>the new user experience (UX) for SAP software</a:t>
            </a:r>
            <a:r>
              <a:rPr lang="en-US" sz="2000" dirty="0" smtClean="0"/>
              <a:t>. </a:t>
            </a:r>
            <a:r>
              <a:rPr lang="en-US" sz="2000" dirty="0"/>
              <a:t>SAP Fiori UX represents a personalized, responsive and simple user experience across devices and deployment options</a:t>
            </a:r>
            <a:r>
              <a:rPr lang="en-US" sz="2000" dirty="0" smtClean="0"/>
              <a:t>.</a:t>
            </a:r>
          </a:p>
        </p:txBody>
      </p:sp>
      <p:pic>
        <p:nvPicPr>
          <p:cNvPr id="1028" name="Picture 4" descr="http://rapid-erp.com/wp-content/uploads/2014/09/SAP-Person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2397" y="3200400"/>
            <a:ext cx="5620560" cy="341776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956827" y="4909282"/>
            <a:ext cx="3988622" cy="1631216"/>
          </a:xfrm>
          <a:prstGeom prst="rect">
            <a:avLst/>
          </a:prstGeom>
          <a:noFill/>
        </p:spPr>
        <p:txBody>
          <a:bodyPr wrap="square" rtlCol="0">
            <a:spAutoFit/>
          </a:bodyPr>
          <a:lstStyle/>
          <a:p>
            <a:pPr algn="r"/>
            <a:r>
              <a:rPr lang="en-US" sz="2000" b="1" dirty="0"/>
              <a:t>SAP Screen Personas </a:t>
            </a:r>
            <a:r>
              <a:rPr lang="en-US" sz="2000" dirty="0"/>
              <a:t>provides a simple, drag and drop approach to modify many common SAP GUI screens to make them more usable as well as more visually appealing</a:t>
            </a:r>
            <a:endParaRPr lang="en-US" sz="2000" dirty="0" smtClean="0"/>
          </a:p>
        </p:txBody>
      </p:sp>
    </p:spTree>
    <p:extLst>
      <p:ext uri="{BB962C8B-B14F-4D97-AF65-F5344CB8AC3E}">
        <p14:creationId xmlns:p14="http://schemas.microsoft.com/office/powerpoint/2010/main" val="12008033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12192000" cy="844062"/>
          </a:xfrm>
          <a:prstGeom prst="rect">
            <a:avLst/>
          </a:prstGeom>
          <a:solidFill>
            <a:schemeClr val="tx1"/>
          </a:solid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2800" dirty="0" smtClean="0">
                <a:solidFill>
                  <a:schemeClr val="bg1"/>
                </a:solidFill>
                <a:latin typeface="Aharoni" panose="02010803020104030203" pitchFamily="2" charset="-79"/>
                <a:cs typeface="Aharoni" panose="02010803020104030203" pitchFamily="2" charset="-79"/>
              </a:rPr>
              <a:t>SAP Solutions for Cloud Computing</a:t>
            </a:r>
            <a:endParaRPr lang="en-US" sz="2800" dirty="0">
              <a:solidFill>
                <a:schemeClr val="bg1"/>
              </a:solidFill>
              <a:latin typeface="Aharoni" panose="02010803020104030203" pitchFamily="2" charset="-79"/>
              <a:cs typeface="Aharoni" panose="02010803020104030203" pitchFamily="2" charset="-79"/>
            </a:endParaRPr>
          </a:p>
        </p:txBody>
      </p:sp>
      <p:grpSp>
        <p:nvGrpSpPr>
          <p:cNvPr id="13" name="Group 12"/>
          <p:cNvGrpSpPr/>
          <p:nvPr/>
        </p:nvGrpSpPr>
        <p:grpSpPr>
          <a:xfrm>
            <a:off x="367664" y="1451847"/>
            <a:ext cx="4869965" cy="4650811"/>
            <a:chOff x="7899644" y="1016512"/>
            <a:chExt cx="3318700" cy="3920271"/>
          </a:xfrm>
        </p:grpSpPr>
        <p:sp>
          <p:nvSpPr>
            <p:cNvPr id="2" name="TextBox 1"/>
            <p:cNvSpPr txBox="1"/>
            <p:nvPr/>
          </p:nvSpPr>
          <p:spPr>
            <a:xfrm>
              <a:off x="7899644" y="3821227"/>
              <a:ext cx="3318700" cy="1115556"/>
            </a:xfrm>
            <a:prstGeom prst="rect">
              <a:avLst/>
            </a:prstGeom>
            <a:noFill/>
          </p:spPr>
          <p:txBody>
            <a:bodyPr wrap="square" rtlCol="0">
              <a:spAutoFit/>
            </a:bodyPr>
            <a:lstStyle/>
            <a:p>
              <a:r>
                <a:rPr lang="en-US" sz="2000" b="1" dirty="0"/>
                <a:t>SAP Jam</a:t>
              </a:r>
              <a:r>
                <a:rPr lang="en-US" sz="2000" dirty="0"/>
                <a:t> is SAP's cloud-based social media </a:t>
              </a:r>
              <a:r>
                <a:rPr lang="en-US" sz="2000" dirty="0" smtClean="0"/>
                <a:t>platform. It allows </a:t>
              </a:r>
              <a:r>
                <a:rPr lang="en-US" sz="2000" dirty="0"/>
                <a:t>employees to collaborate and share documents and ideas around a topic or </a:t>
              </a:r>
              <a:r>
                <a:rPr lang="en-US" sz="2000" dirty="0" smtClean="0"/>
                <a:t>goal.</a:t>
              </a:r>
              <a:endParaRPr lang="en-US" sz="2000" dirty="0"/>
            </a:p>
          </p:txBody>
        </p:sp>
        <p:pic>
          <p:nvPicPr>
            <p:cNvPr id="4" name="Picture 3"/>
            <p:cNvPicPr>
              <a:picLocks noChangeAspect="1"/>
            </p:cNvPicPr>
            <p:nvPr/>
          </p:nvPicPr>
          <p:blipFill>
            <a:blip r:embed="rId2"/>
            <a:stretch>
              <a:fillRect/>
            </a:stretch>
          </p:blipFill>
          <p:spPr>
            <a:xfrm>
              <a:off x="7998880" y="1016512"/>
              <a:ext cx="3219464" cy="2805289"/>
            </a:xfrm>
            <a:prstGeom prst="rect">
              <a:avLst/>
            </a:prstGeom>
          </p:spPr>
        </p:pic>
      </p:grpSp>
      <p:grpSp>
        <p:nvGrpSpPr>
          <p:cNvPr id="10" name="Group 9"/>
          <p:cNvGrpSpPr/>
          <p:nvPr/>
        </p:nvGrpSpPr>
        <p:grpSpPr>
          <a:xfrm>
            <a:off x="5966477" y="992280"/>
            <a:ext cx="5828333" cy="2723418"/>
            <a:chOff x="4368800" y="4096331"/>
            <a:chExt cx="5828333" cy="2723418"/>
          </a:xfrm>
        </p:grpSpPr>
        <p:pic>
          <p:nvPicPr>
            <p:cNvPr id="7" name="Picture 6"/>
            <p:cNvPicPr>
              <a:picLocks noChangeAspect="1"/>
            </p:cNvPicPr>
            <p:nvPr/>
          </p:nvPicPr>
          <p:blipFill>
            <a:blip r:embed="rId3"/>
            <a:stretch>
              <a:fillRect/>
            </a:stretch>
          </p:blipFill>
          <p:spPr>
            <a:xfrm>
              <a:off x="6662383" y="4096331"/>
              <a:ext cx="3534750" cy="2723418"/>
            </a:xfrm>
            <a:prstGeom prst="rect">
              <a:avLst/>
            </a:prstGeom>
          </p:spPr>
        </p:pic>
        <p:sp>
          <p:nvSpPr>
            <p:cNvPr id="3" name="Rectangle 2"/>
            <p:cNvSpPr/>
            <p:nvPr/>
          </p:nvSpPr>
          <p:spPr>
            <a:xfrm>
              <a:off x="4368800" y="4785463"/>
              <a:ext cx="2425700" cy="1631216"/>
            </a:xfrm>
            <a:prstGeom prst="rect">
              <a:avLst/>
            </a:prstGeom>
          </p:spPr>
          <p:txBody>
            <a:bodyPr wrap="square">
              <a:spAutoFit/>
            </a:bodyPr>
            <a:lstStyle/>
            <a:p>
              <a:pPr algn="r"/>
              <a:r>
                <a:rPr lang="en-US" sz="2000" b="1" dirty="0"/>
                <a:t>SAP </a:t>
              </a:r>
              <a:r>
                <a:rPr lang="en-US" sz="2000" b="1" dirty="0" err="1"/>
                <a:t>Lumira</a:t>
              </a:r>
              <a:r>
                <a:rPr lang="en-US" sz="2000" b="1" dirty="0"/>
                <a:t> </a:t>
              </a:r>
              <a:r>
                <a:rPr lang="en-US" sz="2000" dirty="0" smtClean="0"/>
                <a:t>is </a:t>
              </a:r>
              <a:r>
                <a:rPr lang="en-US" sz="2000" dirty="0"/>
                <a:t>a self-service, data visualization application for business users. </a:t>
              </a:r>
            </a:p>
          </p:txBody>
        </p:sp>
      </p:grpSp>
      <p:grpSp>
        <p:nvGrpSpPr>
          <p:cNvPr id="12" name="Group 11"/>
          <p:cNvGrpSpPr/>
          <p:nvPr/>
        </p:nvGrpSpPr>
        <p:grpSpPr>
          <a:xfrm>
            <a:off x="5864877" y="3715698"/>
            <a:ext cx="5929933" cy="3062082"/>
            <a:chOff x="284659" y="3728992"/>
            <a:chExt cx="5491070" cy="2619592"/>
          </a:xfrm>
        </p:grpSpPr>
        <p:pic>
          <p:nvPicPr>
            <p:cNvPr id="9" name="Picture 8"/>
            <p:cNvPicPr>
              <a:picLocks noChangeAspect="1"/>
            </p:cNvPicPr>
            <p:nvPr/>
          </p:nvPicPr>
          <p:blipFill>
            <a:blip r:embed="rId4"/>
            <a:stretch>
              <a:fillRect/>
            </a:stretch>
          </p:blipFill>
          <p:spPr>
            <a:xfrm>
              <a:off x="284659" y="3728992"/>
              <a:ext cx="4077984" cy="2619592"/>
            </a:xfrm>
            <a:prstGeom prst="rect">
              <a:avLst/>
            </a:prstGeom>
          </p:spPr>
        </p:pic>
        <p:sp>
          <p:nvSpPr>
            <p:cNvPr id="11" name="Rectangle 10"/>
            <p:cNvSpPr/>
            <p:nvPr/>
          </p:nvSpPr>
          <p:spPr>
            <a:xfrm>
              <a:off x="3393912" y="4209389"/>
              <a:ext cx="2381817" cy="1658796"/>
            </a:xfrm>
            <a:prstGeom prst="rect">
              <a:avLst/>
            </a:prstGeom>
          </p:spPr>
          <p:txBody>
            <a:bodyPr wrap="square">
              <a:spAutoFit/>
            </a:bodyPr>
            <a:lstStyle/>
            <a:p>
              <a:endParaRPr lang="en-US" sz="2000" dirty="0"/>
            </a:p>
            <a:p>
              <a:r>
                <a:rPr lang="en-US" sz="2000" b="1" dirty="0"/>
                <a:t>SAP </a:t>
              </a:r>
              <a:r>
                <a:rPr lang="en-US" sz="2000" b="1" dirty="0" err="1"/>
                <a:t>ByDesign</a:t>
              </a:r>
              <a:r>
                <a:rPr lang="en-US" sz="2000" b="1" dirty="0"/>
                <a:t> </a:t>
              </a:r>
              <a:r>
                <a:rPr lang="en-US" sz="2000" dirty="0"/>
                <a:t>is a cloud-based ERP solution targeted for mid-market companies.</a:t>
              </a:r>
            </a:p>
          </p:txBody>
        </p:sp>
      </p:grpSp>
    </p:spTree>
    <p:extLst>
      <p:ext uri="{BB962C8B-B14F-4D97-AF65-F5344CB8AC3E}">
        <p14:creationId xmlns:p14="http://schemas.microsoft.com/office/powerpoint/2010/main" val="34340573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857999"/>
          </a:xfrm>
          <a:solidFill>
            <a:schemeClr val="tx1"/>
          </a:solidFill>
        </p:spPr>
        <p:txBody>
          <a:bodyPr>
            <a:normAutofit/>
          </a:bodyPr>
          <a:lstStyle/>
          <a:p>
            <a:endParaRPr lang="en-US" sz="2800" dirty="0">
              <a:solidFill>
                <a:schemeClr val="bg1"/>
              </a:solidFill>
              <a:latin typeface="Aharoni" panose="02010803020104030203" pitchFamily="2" charset="-79"/>
              <a:cs typeface="Aharoni" panose="02010803020104030203" pitchFamily="2" charset="-79"/>
            </a:endParaRPr>
          </a:p>
        </p:txBody>
      </p:sp>
      <p:sp>
        <p:nvSpPr>
          <p:cNvPr id="6" name="AutoShape 2" descr="Image result for ship steering whee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Rectangle 9"/>
          <p:cNvSpPr/>
          <p:nvPr/>
        </p:nvSpPr>
        <p:spPr>
          <a:xfrm>
            <a:off x="1844515" y="2274837"/>
            <a:ext cx="8502969" cy="2308324"/>
          </a:xfrm>
          <a:prstGeom prst="rect">
            <a:avLst/>
          </a:prstGeom>
        </p:spPr>
        <p:txBody>
          <a:bodyPr wrap="none">
            <a:spAutoFit/>
          </a:bodyPr>
          <a:lstStyle/>
          <a:p>
            <a:pPr algn="r">
              <a:lnSpc>
                <a:spcPct val="150000"/>
              </a:lnSpc>
            </a:pPr>
            <a:r>
              <a:rPr lang="en-US" sz="2400" dirty="0">
                <a:solidFill>
                  <a:schemeClr val="bg1"/>
                </a:solidFill>
              </a:rPr>
              <a:t>Many Career </a:t>
            </a:r>
            <a:r>
              <a:rPr lang="en-US" sz="7200" dirty="0">
                <a:solidFill>
                  <a:schemeClr val="bg1"/>
                </a:solidFill>
              </a:rPr>
              <a:t>Options</a:t>
            </a:r>
            <a:r>
              <a:rPr lang="en-US" sz="2400" dirty="0">
                <a:solidFill>
                  <a:schemeClr val="bg1"/>
                </a:solidFill>
              </a:rPr>
              <a:t> for Graduates with SAP Skills </a:t>
            </a:r>
          </a:p>
          <a:p>
            <a:pPr algn="r">
              <a:lnSpc>
                <a:spcPct val="150000"/>
              </a:lnSpc>
            </a:pPr>
            <a:endParaRPr lang="en-US" sz="2400" dirty="0">
              <a:solidFill>
                <a:schemeClr val="bg1"/>
              </a:solidFill>
            </a:endParaRPr>
          </a:p>
        </p:txBody>
      </p:sp>
    </p:spTree>
    <p:extLst>
      <p:ext uri="{BB962C8B-B14F-4D97-AF65-F5344CB8AC3E}">
        <p14:creationId xmlns:p14="http://schemas.microsoft.com/office/powerpoint/2010/main" val="366916827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iterate type="lt">
                                    <p:tmPct val="10000"/>
                                  </p:iterate>
                                  <p:childTnLst>
                                    <p:animClr clrSpc="rgb" dir="cw">
                                      <p:cBhvr override="childStyle">
                                        <p:cTn id="6" dur="1000" fill="hold"/>
                                        <p:tgtEl>
                                          <p:spTgt spid="10">
                                            <p:txEl>
                                              <p:pRg st="0" end="0"/>
                                            </p:txEl>
                                          </p:spTgt>
                                        </p:tgtEl>
                                        <p:attrNameLst>
                                          <p:attrName>style.color</p:attrName>
                                        </p:attrNameLst>
                                      </p:cBhvr>
                                      <p:to>
                                        <a:srgbClr val="272323"/>
                                      </p:to>
                                    </p:animClr>
                                    <p:animClr clrSpc="rgb" dir="cw">
                                      <p:cBhvr>
                                        <p:cTn id="7" dur="1000" fill="hold"/>
                                        <p:tgtEl>
                                          <p:spTgt spid="10">
                                            <p:txEl>
                                              <p:pRg st="0" end="0"/>
                                            </p:txEl>
                                          </p:spTgt>
                                        </p:tgtEl>
                                        <p:attrNameLst>
                                          <p:attrName>fillcolor</p:attrName>
                                        </p:attrNameLst>
                                      </p:cBhvr>
                                      <p:to>
                                        <a:srgbClr val="272323"/>
                                      </p:to>
                                    </p:animClr>
                                    <p:set>
                                      <p:cBhvr>
                                        <p:cTn id="8" dur="1000" fill="hold"/>
                                        <p:tgtEl>
                                          <p:spTgt spid="10">
                                            <p:txEl>
                                              <p:pRg st="0" end="0"/>
                                            </p:txEl>
                                          </p:spTgt>
                                        </p:tgtEl>
                                        <p:attrNameLst>
                                          <p:attrName>fill.type</p:attrName>
                                        </p:attrNameLst>
                                      </p:cBhvr>
                                      <p:to>
                                        <p:strVal val="solid"/>
                                      </p:to>
                                    </p:set>
                                    <p:set>
                                      <p:cBhvr>
                                        <p:cTn id="9" dur="1000" fill="hold"/>
                                        <p:tgtEl>
                                          <p:spTgt spid="10">
                                            <p:txEl>
                                              <p:pRg st="0" end="0"/>
                                            </p:txEl>
                                          </p:spTgt>
                                        </p:tgtEl>
                                        <p:attrNameLst>
                                          <p:attrName>fill.on</p:attrName>
                                        </p:attrNameLst>
                                      </p:cBhvr>
                                      <p:to>
                                        <p:strVal val="true"/>
                                      </p:to>
                                    </p:set>
                                  </p:childTnLst>
                                  <p:subTnLst>
                                    <p:set>
                                      <p:cBhvr override="childStyle">
                                        <p:cTn dur="1" fill="hold" display="0" masterRel="sameClick" afterEffect="1">
                                          <p:stCondLst>
                                            <p:cond evt="end" delay="0">
                                              <p:tn val="5"/>
                                            </p:cond>
                                          </p:stCondLst>
                                        </p:cTn>
                                        <p:tgtEl>
                                          <p:spTgt spid="10">
                                            <p:txEl>
                                              <p:pRg st="0" end="0"/>
                                            </p:txEl>
                                          </p:spTgt>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0250" y="1327015"/>
            <a:ext cx="5053692" cy="5530985"/>
          </a:xfrm>
          <a:prstGeom prst="rect">
            <a:avLst/>
          </a:prstGeom>
          <a:effectLst>
            <a:outerShdw blurRad="50800" dist="50800" dir="5400000" algn="ctr" rotWithShape="0">
              <a:srgbClr val="000000">
                <a:alpha val="5000"/>
              </a:srgbClr>
            </a:outerShdw>
          </a:effectLst>
        </p:spPr>
      </p:pic>
      <p:sp>
        <p:nvSpPr>
          <p:cNvPr id="5" name="Title 1"/>
          <p:cNvSpPr txBox="1">
            <a:spLocks/>
          </p:cNvSpPr>
          <p:nvPr/>
        </p:nvSpPr>
        <p:spPr>
          <a:xfrm>
            <a:off x="0" y="1"/>
            <a:ext cx="12192000" cy="844062"/>
          </a:xfrm>
          <a:prstGeom prst="rect">
            <a:avLst/>
          </a:prstGeom>
          <a:solidFill>
            <a:schemeClr val="tx1"/>
          </a:solid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2800" dirty="0" smtClean="0">
                <a:solidFill>
                  <a:schemeClr val="bg1"/>
                </a:solidFill>
                <a:latin typeface="Aharoni" panose="02010803020104030203" pitchFamily="2" charset="-79"/>
                <a:cs typeface="Aharoni" panose="02010803020104030203" pitchFamily="2" charset="-79"/>
              </a:rPr>
              <a:t>Career Options for Fresh Graduates with SAP Skills</a:t>
            </a:r>
            <a:endParaRPr lang="en-US" sz="2800" dirty="0">
              <a:solidFill>
                <a:schemeClr val="bg1"/>
              </a:solidFill>
              <a:latin typeface="Aharoni" panose="02010803020104030203" pitchFamily="2" charset="-79"/>
              <a:cs typeface="Aharoni" panose="02010803020104030203" pitchFamily="2" charset="-79"/>
            </a:endParaRPr>
          </a:p>
        </p:txBody>
      </p:sp>
      <p:sp>
        <p:nvSpPr>
          <p:cNvPr id="2" name="Rectangle 1"/>
          <p:cNvSpPr/>
          <p:nvPr/>
        </p:nvSpPr>
        <p:spPr>
          <a:xfrm>
            <a:off x="413658" y="1200049"/>
            <a:ext cx="5377542" cy="4247317"/>
          </a:xfrm>
          <a:prstGeom prst="rect">
            <a:avLst/>
          </a:prstGeom>
        </p:spPr>
        <p:txBody>
          <a:bodyPr wrap="square">
            <a:spAutoFit/>
          </a:bodyPr>
          <a:lstStyle/>
          <a:p>
            <a:pPr>
              <a:lnSpc>
                <a:spcPct val="150000"/>
              </a:lnSpc>
            </a:pPr>
            <a:r>
              <a:rPr lang="en-US" sz="2000" b="1" dirty="0" smtClean="0"/>
              <a:t>Option 1:</a:t>
            </a:r>
          </a:p>
          <a:p>
            <a:pPr>
              <a:lnSpc>
                <a:spcPct val="150000"/>
              </a:lnSpc>
            </a:pPr>
            <a:r>
              <a:rPr lang="en-US" sz="2000" dirty="0" smtClean="0"/>
              <a:t>Working </a:t>
            </a:r>
            <a:r>
              <a:rPr lang="en-US" sz="2000" dirty="0"/>
              <a:t>as </a:t>
            </a:r>
            <a:r>
              <a:rPr lang="en-US" sz="2000" dirty="0" smtClean="0"/>
              <a:t>a </a:t>
            </a:r>
            <a:r>
              <a:rPr lang="en-US" sz="2000" b="1" dirty="0" smtClean="0"/>
              <a:t>business owner </a:t>
            </a:r>
            <a:r>
              <a:rPr lang="en-US" sz="2000" dirty="0" smtClean="0"/>
              <a:t>in </a:t>
            </a:r>
            <a:r>
              <a:rPr lang="en-US" sz="2000" dirty="0"/>
              <a:t>a company </a:t>
            </a:r>
            <a:r>
              <a:rPr lang="en-US" sz="2000" dirty="0" smtClean="0"/>
              <a:t>that has not implemented SAP solution.  </a:t>
            </a:r>
          </a:p>
          <a:p>
            <a:pPr>
              <a:lnSpc>
                <a:spcPct val="150000"/>
              </a:lnSpc>
            </a:pPr>
            <a:endParaRPr lang="en-US" sz="2000" dirty="0" smtClean="0"/>
          </a:p>
          <a:p>
            <a:pPr>
              <a:lnSpc>
                <a:spcPct val="150000"/>
              </a:lnSpc>
            </a:pPr>
            <a:r>
              <a:rPr lang="en-US" sz="2000" b="1" dirty="0" smtClean="0"/>
              <a:t>Required Level of Knowledge:</a:t>
            </a:r>
          </a:p>
          <a:p>
            <a:pPr>
              <a:lnSpc>
                <a:spcPct val="150000"/>
              </a:lnSpc>
            </a:pPr>
            <a:r>
              <a:rPr lang="en-US" sz="2000" dirty="0" smtClean="0"/>
              <a:t>The business processes knowledge embedded in the SAP courses can be applied in any industry.</a:t>
            </a:r>
          </a:p>
          <a:p>
            <a:pPr>
              <a:lnSpc>
                <a:spcPct val="150000"/>
              </a:lnSpc>
            </a:pPr>
            <a:endParaRPr lang="en-US" sz="2000" dirty="0"/>
          </a:p>
          <a:p>
            <a:pPr>
              <a:lnSpc>
                <a:spcPct val="150000"/>
              </a:lnSpc>
            </a:pPr>
            <a:r>
              <a:rPr lang="en-US" sz="2000" b="1" dirty="0" smtClean="0"/>
              <a:t>SAP Level of Knowledge: Level 1</a:t>
            </a:r>
          </a:p>
        </p:txBody>
      </p:sp>
      <p:pic>
        <p:nvPicPr>
          <p:cNvPr id="3" name="Picture 2"/>
          <p:cNvPicPr>
            <a:picLocks noChangeAspect="1"/>
          </p:cNvPicPr>
          <p:nvPr/>
        </p:nvPicPr>
        <p:blipFill>
          <a:blip r:embed="rId3"/>
          <a:stretch>
            <a:fillRect/>
          </a:stretch>
        </p:blipFill>
        <p:spPr>
          <a:xfrm>
            <a:off x="5810250" y="1303926"/>
            <a:ext cx="5441951" cy="5328542"/>
          </a:xfrm>
          <a:prstGeom prst="rect">
            <a:avLst/>
          </a:prstGeom>
          <a:solidFill>
            <a:schemeClr val="bg1">
              <a:alpha val="67000"/>
            </a:schemeClr>
          </a:solidFill>
        </p:spPr>
      </p:pic>
    </p:spTree>
    <p:extLst>
      <p:ext uri="{BB962C8B-B14F-4D97-AF65-F5344CB8AC3E}">
        <p14:creationId xmlns:p14="http://schemas.microsoft.com/office/powerpoint/2010/main" val="9803519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0250" y="1327015"/>
            <a:ext cx="5053692" cy="5530985"/>
          </a:xfrm>
          <a:prstGeom prst="rect">
            <a:avLst/>
          </a:prstGeom>
          <a:effectLst>
            <a:outerShdw blurRad="50800" dist="50800" dir="5400000" algn="ctr" rotWithShape="0">
              <a:srgbClr val="000000">
                <a:alpha val="5000"/>
              </a:srgbClr>
            </a:outerShdw>
          </a:effectLst>
        </p:spPr>
      </p:pic>
      <p:sp>
        <p:nvSpPr>
          <p:cNvPr id="5" name="Title 1"/>
          <p:cNvSpPr txBox="1">
            <a:spLocks/>
          </p:cNvSpPr>
          <p:nvPr/>
        </p:nvSpPr>
        <p:spPr>
          <a:xfrm>
            <a:off x="0" y="1"/>
            <a:ext cx="12192000" cy="844062"/>
          </a:xfrm>
          <a:prstGeom prst="rect">
            <a:avLst/>
          </a:prstGeom>
          <a:solidFill>
            <a:schemeClr val="tx1"/>
          </a:solid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2800" dirty="0" smtClean="0">
                <a:solidFill>
                  <a:schemeClr val="bg1"/>
                </a:solidFill>
                <a:latin typeface="Aharoni" panose="02010803020104030203" pitchFamily="2" charset="-79"/>
                <a:cs typeface="Aharoni" panose="02010803020104030203" pitchFamily="2" charset="-79"/>
              </a:rPr>
              <a:t>Career Options for Fresh Graduates with SAP Skills</a:t>
            </a:r>
            <a:endParaRPr lang="en-US" sz="2800" dirty="0">
              <a:solidFill>
                <a:schemeClr val="bg1"/>
              </a:solidFill>
              <a:latin typeface="Aharoni" panose="02010803020104030203" pitchFamily="2" charset="-79"/>
              <a:cs typeface="Aharoni" panose="02010803020104030203" pitchFamily="2" charset="-79"/>
            </a:endParaRPr>
          </a:p>
        </p:txBody>
      </p:sp>
      <p:sp>
        <p:nvSpPr>
          <p:cNvPr id="2" name="Rectangle 1"/>
          <p:cNvSpPr/>
          <p:nvPr/>
        </p:nvSpPr>
        <p:spPr>
          <a:xfrm>
            <a:off x="310010" y="1037365"/>
            <a:ext cx="3637642" cy="5632311"/>
          </a:xfrm>
          <a:prstGeom prst="rect">
            <a:avLst/>
          </a:prstGeom>
        </p:spPr>
        <p:txBody>
          <a:bodyPr wrap="square">
            <a:spAutoFit/>
          </a:bodyPr>
          <a:lstStyle/>
          <a:p>
            <a:pPr>
              <a:lnSpc>
                <a:spcPct val="150000"/>
              </a:lnSpc>
            </a:pPr>
            <a:r>
              <a:rPr lang="en-US" sz="2000" b="1" dirty="0" smtClean="0"/>
              <a:t>Option 2:</a:t>
            </a:r>
          </a:p>
          <a:p>
            <a:pPr>
              <a:lnSpc>
                <a:spcPct val="150000"/>
              </a:lnSpc>
            </a:pPr>
            <a:r>
              <a:rPr lang="en-US" sz="2000" dirty="0" smtClean="0"/>
              <a:t>Working </a:t>
            </a:r>
            <a:r>
              <a:rPr lang="en-US" sz="2000" dirty="0"/>
              <a:t>as an </a:t>
            </a:r>
            <a:r>
              <a:rPr lang="en-US" sz="2000" b="1" dirty="0" smtClean="0"/>
              <a:t>SAP user</a:t>
            </a:r>
            <a:r>
              <a:rPr lang="en-US" sz="2000" dirty="0" smtClean="0"/>
              <a:t> in </a:t>
            </a:r>
            <a:r>
              <a:rPr lang="en-US" sz="2000" dirty="0"/>
              <a:t>a company </a:t>
            </a:r>
            <a:r>
              <a:rPr lang="en-US" sz="2000" dirty="0" smtClean="0"/>
              <a:t>that has implemented SAP ERP.  </a:t>
            </a:r>
          </a:p>
          <a:p>
            <a:pPr>
              <a:lnSpc>
                <a:spcPct val="150000"/>
              </a:lnSpc>
            </a:pPr>
            <a:endParaRPr lang="en-US" sz="2000" dirty="0" smtClean="0"/>
          </a:p>
          <a:p>
            <a:pPr>
              <a:lnSpc>
                <a:spcPct val="150000"/>
              </a:lnSpc>
            </a:pPr>
            <a:r>
              <a:rPr lang="en-US" sz="2000" b="1" dirty="0"/>
              <a:t>Required Level of Knowledge</a:t>
            </a:r>
            <a:r>
              <a:rPr lang="en-US" sz="2000" b="1" dirty="0" smtClean="0"/>
              <a:t>:</a:t>
            </a:r>
            <a:endParaRPr lang="en-US" sz="2000" b="1" dirty="0"/>
          </a:p>
          <a:p>
            <a:pPr>
              <a:lnSpc>
                <a:spcPct val="150000"/>
              </a:lnSpc>
            </a:pPr>
            <a:r>
              <a:rPr lang="en-US" sz="2000" dirty="0" smtClean="0"/>
              <a:t>The business processes and ‘how-to’ knowledge is beneficial in performing daily activities.</a:t>
            </a:r>
          </a:p>
          <a:p>
            <a:pPr>
              <a:lnSpc>
                <a:spcPct val="150000"/>
              </a:lnSpc>
            </a:pPr>
            <a:endParaRPr lang="en-US" sz="2000" dirty="0"/>
          </a:p>
          <a:p>
            <a:pPr>
              <a:lnSpc>
                <a:spcPct val="150000"/>
              </a:lnSpc>
            </a:pPr>
            <a:r>
              <a:rPr lang="en-US" sz="2000" b="1" dirty="0"/>
              <a:t>SAP Level of Knowledge: Level </a:t>
            </a:r>
            <a:r>
              <a:rPr lang="en-US" sz="2000" b="1" dirty="0" smtClean="0"/>
              <a:t>2</a:t>
            </a:r>
            <a:endParaRPr lang="en-US" sz="2000" b="1" dirty="0"/>
          </a:p>
          <a:p>
            <a:pPr>
              <a:lnSpc>
                <a:spcPct val="150000"/>
              </a:lnSpc>
            </a:pPr>
            <a:endParaRPr lang="en-US" sz="2000" dirty="0" smtClean="0"/>
          </a:p>
        </p:txBody>
      </p:sp>
      <p:pic>
        <p:nvPicPr>
          <p:cNvPr id="3" name="Picture 2"/>
          <p:cNvPicPr>
            <a:picLocks noChangeAspect="1"/>
          </p:cNvPicPr>
          <p:nvPr/>
        </p:nvPicPr>
        <p:blipFill>
          <a:blip r:embed="rId3"/>
          <a:stretch>
            <a:fillRect/>
          </a:stretch>
        </p:blipFill>
        <p:spPr>
          <a:xfrm>
            <a:off x="4187372" y="1440199"/>
            <a:ext cx="7788728" cy="5255569"/>
          </a:xfrm>
          <a:prstGeom prst="rect">
            <a:avLst/>
          </a:prstGeom>
          <a:solidFill>
            <a:schemeClr val="bg1">
              <a:alpha val="67000"/>
            </a:schemeClr>
          </a:solidFill>
        </p:spPr>
      </p:pic>
    </p:spTree>
    <p:extLst>
      <p:ext uri="{BB962C8B-B14F-4D97-AF65-F5344CB8AC3E}">
        <p14:creationId xmlns:p14="http://schemas.microsoft.com/office/powerpoint/2010/main" val="282317429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0250" y="1327015"/>
            <a:ext cx="5053692" cy="5530985"/>
          </a:xfrm>
          <a:prstGeom prst="rect">
            <a:avLst/>
          </a:prstGeom>
          <a:effectLst>
            <a:outerShdw blurRad="50800" dist="50800" dir="5400000" algn="ctr" rotWithShape="0">
              <a:srgbClr val="000000">
                <a:alpha val="5000"/>
              </a:srgbClr>
            </a:outerShdw>
          </a:effectLst>
        </p:spPr>
      </p:pic>
      <p:sp>
        <p:nvSpPr>
          <p:cNvPr id="5" name="Title 1"/>
          <p:cNvSpPr txBox="1">
            <a:spLocks/>
          </p:cNvSpPr>
          <p:nvPr/>
        </p:nvSpPr>
        <p:spPr>
          <a:xfrm>
            <a:off x="0" y="1"/>
            <a:ext cx="12192000" cy="844062"/>
          </a:xfrm>
          <a:prstGeom prst="rect">
            <a:avLst/>
          </a:prstGeom>
          <a:solidFill>
            <a:schemeClr val="tx1"/>
          </a:solid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2800" dirty="0" smtClean="0">
                <a:solidFill>
                  <a:schemeClr val="bg1"/>
                </a:solidFill>
                <a:latin typeface="Aharoni" panose="02010803020104030203" pitchFamily="2" charset="-79"/>
                <a:cs typeface="Aharoni" panose="02010803020104030203" pitchFamily="2" charset="-79"/>
              </a:rPr>
              <a:t>Career Options for Fresh Graduates with SAP Skills</a:t>
            </a:r>
            <a:endParaRPr lang="en-US" sz="2800" dirty="0">
              <a:solidFill>
                <a:schemeClr val="bg1"/>
              </a:solidFill>
              <a:latin typeface="Aharoni" panose="02010803020104030203" pitchFamily="2" charset="-79"/>
              <a:cs typeface="Aharoni" panose="02010803020104030203" pitchFamily="2" charset="-79"/>
            </a:endParaRPr>
          </a:p>
        </p:txBody>
      </p:sp>
      <p:sp>
        <p:nvSpPr>
          <p:cNvPr id="2" name="Rectangle 1"/>
          <p:cNvSpPr/>
          <p:nvPr/>
        </p:nvSpPr>
        <p:spPr>
          <a:xfrm>
            <a:off x="183955" y="958396"/>
            <a:ext cx="4023969" cy="5632311"/>
          </a:xfrm>
          <a:prstGeom prst="rect">
            <a:avLst/>
          </a:prstGeom>
        </p:spPr>
        <p:txBody>
          <a:bodyPr wrap="square">
            <a:spAutoFit/>
          </a:bodyPr>
          <a:lstStyle/>
          <a:p>
            <a:pPr>
              <a:lnSpc>
                <a:spcPct val="150000"/>
              </a:lnSpc>
            </a:pPr>
            <a:r>
              <a:rPr lang="en-US" sz="2000" b="1" dirty="0" smtClean="0"/>
              <a:t>Option 3:</a:t>
            </a:r>
          </a:p>
          <a:p>
            <a:pPr>
              <a:lnSpc>
                <a:spcPct val="150000"/>
              </a:lnSpc>
            </a:pPr>
            <a:r>
              <a:rPr lang="en-US" sz="2000" dirty="0" smtClean="0"/>
              <a:t>Working </a:t>
            </a:r>
            <a:r>
              <a:rPr lang="en-US" sz="2000" dirty="0"/>
              <a:t>as an </a:t>
            </a:r>
            <a:r>
              <a:rPr lang="en-US" sz="2000" b="1" dirty="0" smtClean="0"/>
              <a:t>internal team member </a:t>
            </a:r>
            <a:r>
              <a:rPr lang="en-US" sz="2000" dirty="0"/>
              <a:t>in a company </a:t>
            </a:r>
            <a:r>
              <a:rPr lang="en-US" sz="2000" dirty="0" smtClean="0"/>
              <a:t>that has implemented or will implement an ERP software.</a:t>
            </a:r>
          </a:p>
          <a:p>
            <a:pPr>
              <a:lnSpc>
                <a:spcPct val="150000"/>
              </a:lnSpc>
            </a:pPr>
            <a:r>
              <a:rPr lang="en-US" sz="2000" dirty="0" smtClean="0"/>
              <a:t> </a:t>
            </a:r>
          </a:p>
          <a:p>
            <a:pPr>
              <a:lnSpc>
                <a:spcPct val="150000"/>
              </a:lnSpc>
            </a:pPr>
            <a:r>
              <a:rPr lang="en-US" sz="2000" b="1" dirty="0"/>
              <a:t>Required Level of Knowledge</a:t>
            </a:r>
            <a:r>
              <a:rPr lang="en-US" sz="2000" b="1" dirty="0" smtClean="0"/>
              <a:t>:</a:t>
            </a:r>
            <a:endParaRPr lang="en-US" sz="2000" dirty="0" smtClean="0"/>
          </a:p>
          <a:p>
            <a:pPr>
              <a:lnSpc>
                <a:spcPct val="150000"/>
              </a:lnSpc>
            </a:pPr>
            <a:r>
              <a:rPr lang="en-US" sz="2000" dirty="0" smtClean="0"/>
              <a:t>The </a:t>
            </a:r>
            <a:r>
              <a:rPr lang="en-US" sz="2000" dirty="0"/>
              <a:t>business processes and ‘how-to’ knowledge is beneficial in </a:t>
            </a:r>
            <a:r>
              <a:rPr lang="en-US" sz="2000" dirty="0" smtClean="0"/>
              <a:t>supporting SAP users through out the company.</a:t>
            </a:r>
          </a:p>
          <a:p>
            <a:pPr>
              <a:lnSpc>
                <a:spcPct val="150000"/>
              </a:lnSpc>
            </a:pPr>
            <a:endParaRPr lang="en-US" sz="2000" dirty="0" smtClean="0"/>
          </a:p>
          <a:p>
            <a:pPr>
              <a:lnSpc>
                <a:spcPct val="150000"/>
              </a:lnSpc>
            </a:pPr>
            <a:r>
              <a:rPr lang="en-US" sz="2000" b="1" dirty="0"/>
              <a:t>SAP Level of Knowledge: Level </a:t>
            </a:r>
            <a:r>
              <a:rPr lang="en-US" sz="2000" b="1" dirty="0" smtClean="0"/>
              <a:t>2</a:t>
            </a:r>
            <a:endParaRPr lang="en-US" sz="2000" b="1" dirty="0"/>
          </a:p>
        </p:txBody>
      </p:sp>
      <p:pic>
        <p:nvPicPr>
          <p:cNvPr id="4" name="Picture 3"/>
          <p:cNvPicPr>
            <a:picLocks noChangeAspect="1"/>
          </p:cNvPicPr>
          <p:nvPr/>
        </p:nvPicPr>
        <p:blipFill>
          <a:blip r:embed="rId3"/>
          <a:stretch>
            <a:fillRect/>
          </a:stretch>
        </p:blipFill>
        <p:spPr>
          <a:xfrm>
            <a:off x="4365523" y="1441348"/>
            <a:ext cx="7586648" cy="5151181"/>
          </a:xfrm>
          <a:prstGeom prst="rect">
            <a:avLst/>
          </a:prstGeom>
          <a:solidFill>
            <a:schemeClr val="bg1">
              <a:alpha val="67000"/>
            </a:schemeClr>
          </a:solidFill>
        </p:spPr>
      </p:pic>
    </p:spTree>
    <p:extLst>
      <p:ext uri="{BB962C8B-B14F-4D97-AF65-F5344CB8AC3E}">
        <p14:creationId xmlns:p14="http://schemas.microsoft.com/office/powerpoint/2010/main" val="242681132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790" y="879512"/>
            <a:ext cx="5053692" cy="5530985"/>
          </a:xfrm>
          <a:prstGeom prst="rect">
            <a:avLst/>
          </a:prstGeom>
          <a:effectLst>
            <a:outerShdw blurRad="50800" dist="50800" dir="5400000" algn="ctr" rotWithShape="0">
              <a:srgbClr val="000000">
                <a:alpha val="5000"/>
              </a:srgbClr>
            </a:outerShdw>
          </a:effectLst>
        </p:spPr>
      </p:pic>
      <p:sp>
        <p:nvSpPr>
          <p:cNvPr id="5" name="Title 1"/>
          <p:cNvSpPr txBox="1">
            <a:spLocks/>
          </p:cNvSpPr>
          <p:nvPr/>
        </p:nvSpPr>
        <p:spPr>
          <a:xfrm>
            <a:off x="0" y="1"/>
            <a:ext cx="12192000" cy="844062"/>
          </a:xfrm>
          <a:prstGeom prst="rect">
            <a:avLst/>
          </a:prstGeom>
          <a:solidFill>
            <a:schemeClr val="tx1"/>
          </a:solid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2800" dirty="0" smtClean="0">
                <a:solidFill>
                  <a:schemeClr val="bg1"/>
                </a:solidFill>
                <a:latin typeface="Aharoni" panose="02010803020104030203" pitchFamily="2" charset="-79"/>
                <a:cs typeface="Aharoni" panose="02010803020104030203" pitchFamily="2" charset="-79"/>
              </a:rPr>
              <a:t>Career Options for Fresh Graduates with SAP Skills</a:t>
            </a:r>
            <a:endParaRPr lang="en-US" sz="2800" dirty="0">
              <a:solidFill>
                <a:schemeClr val="bg1"/>
              </a:solidFill>
              <a:latin typeface="Aharoni" panose="02010803020104030203" pitchFamily="2" charset="-79"/>
              <a:cs typeface="Aharoni" panose="02010803020104030203" pitchFamily="2" charset="-79"/>
            </a:endParaRPr>
          </a:p>
        </p:txBody>
      </p:sp>
      <p:sp>
        <p:nvSpPr>
          <p:cNvPr id="95" name="Rectangle 94"/>
          <p:cNvSpPr/>
          <p:nvPr/>
        </p:nvSpPr>
        <p:spPr>
          <a:xfrm>
            <a:off x="7202948" y="1025785"/>
            <a:ext cx="4989052" cy="5632311"/>
          </a:xfrm>
          <a:prstGeom prst="rect">
            <a:avLst/>
          </a:prstGeom>
        </p:spPr>
        <p:txBody>
          <a:bodyPr wrap="square">
            <a:spAutoFit/>
          </a:bodyPr>
          <a:lstStyle/>
          <a:p>
            <a:pPr>
              <a:lnSpc>
                <a:spcPct val="150000"/>
              </a:lnSpc>
            </a:pPr>
            <a:r>
              <a:rPr lang="en-US" sz="2000" b="1" dirty="0" smtClean="0"/>
              <a:t>Option 4:</a:t>
            </a:r>
          </a:p>
          <a:p>
            <a:pPr>
              <a:lnSpc>
                <a:spcPct val="150000"/>
              </a:lnSpc>
            </a:pPr>
            <a:r>
              <a:rPr lang="en-US" sz="2000" dirty="0" smtClean="0"/>
              <a:t>Working </a:t>
            </a:r>
            <a:r>
              <a:rPr lang="en-US" sz="2000" dirty="0"/>
              <a:t>as </a:t>
            </a:r>
            <a:r>
              <a:rPr lang="en-US" sz="2000" b="1" dirty="0" smtClean="0"/>
              <a:t>a consultant </a:t>
            </a:r>
            <a:r>
              <a:rPr lang="en-US" sz="2000" dirty="0" smtClean="0"/>
              <a:t>in </a:t>
            </a:r>
            <a:r>
              <a:rPr lang="en-US" sz="2000" dirty="0"/>
              <a:t>a </a:t>
            </a:r>
            <a:r>
              <a:rPr lang="en-US" sz="2000" dirty="0" smtClean="0"/>
              <a:t>consulting company that implements an ERP software.  </a:t>
            </a:r>
          </a:p>
          <a:p>
            <a:pPr>
              <a:lnSpc>
                <a:spcPct val="150000"/>
              </a:lnSpc>
            </a:pPr>
            <a:endParaRPr lang="en-US" sz="2000" dirty="0" smtClean="0"/>
          </a:p>
          <a:p>
            <a:pPr>
              <a:lnSpc>
                <a:spcPct val="150000"/>
              </a:lnSpc>
            </a:pPr>
            <a:r>
              <a:rPr lang="en-US" sz="2000" b="1" dirty="0" smtClean="0"/>
              <a:t>Required level of knowledge:</a:t>
            </a:r>
            <a:endParaRPr lang="en-US" sz="2000" b="1" dirty="0"/>
          </a:p>
          <a:p>
            <a:pPr>
              <a:lnSpc>
                <a:spcPct val="150000"/>
              </a:lnSpc>
            </a:pPr>
            <a:r>
              <a:rPr lang="en-US" sz="2000" dirty="0" smtClean="0"/>
              <a:t>Leveraging the ‘know-how’ from the SAP courses combined </a:t>
            </a:r>
            <a:r>
              <a:rPr lang="en-US" sz="2000" dirty="0"/>
              <a:t>w</a:t>
            </a:r>
            <a:r>
              <a:rPr lang="en-US" sz="2000" dirty="0" smtClean="0"/>
              <a:t>ith additional training in SAP configuration, shall equip an individual to become an SAP consultant.</a:t>
            </a:r>
          </a:p>
          <a:p>
            <a:pPr>
              <a:lnSpc>
                <a:spcPct val="150000"/>
              </a:lnSpc>
            </a:pPr>
            <a:endParaRPr lang="en-US" sz="2000" dirty="0"/>
          </a:p>
          <a:p>
            <a:pPr>
              <a:lnSpc>
                <a:spcPct val="150000"/>
              </a:lnSpc>
            </a:pPr>
            <a:r>
              <a:rPr lang="en-US" sz="2000" b="1" dirty="0"/>
              <a:t>SAP Level of Knowledge: Level </a:t>
            </a:r>
            <a:r>
              <a:rPr lang="en-US" sz="2000" b="1" dirty="0" smtClean="0"/>
              <a:t>3</a:t>
            </a:r>
            <a:endParaRPr lang="en-US" sz="2000" b="1" dirty="0"/>
          </a:p>
          <a:p>
            <a:pPr>
              <a:lnSpc>
                <a:spcPct val="150000"/>
              </a:lnSpc>
            </a:pPr>
            <a:endParaRPr lang="en-US" sz="2000" dirty="0" smtClean="0"/>
          </a:p>
        </p:txBody>
      </p:sp>
      <p:pic>
        <p:nvPicPr>
          <p:cNvPr id="3" name="Picture 2"/>
          <p:cNvPicPr>
            <a:picLocks noChangeAspect="1"/>
          </p:cNvPicPr>
          <p:nvPr/>
        </p:nvPicPr>
        <p:blipFill>
          <a:blip r:embed="rId3"/>
          <a:stretch>
            <a:fillRect/>
          </a:stretch>
        </p:blipFill>
        <p:spPr>
          <a:xfrm>
            <a:off x="404265" y="1104918"/>
            <a:ext cx="6306251" cy="5163148"/>
          </a:xfrm>
          <a:prstGeom prst="rect">
            <a:avLst/>
          </a:prstGeom>
          <a:solidFill>
            <a:schemeClr val="bg1">
              <a:alpha val="67000"/>
            </a:schemeClr>
          </a:solidFill>
        </p:spPr>
      </p:pic>
    </p:spTree>
    <p:extLst>
      <p:ext uri="{BB962C8B-B14F-4D97-AF65-F5344CB8AC3E}">
        <p14:creationId xmlns:p14="http://schemas.microsoft.com/office/powerpoint/2010/main" val="267276192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2776" y="1752690"/>
            <a:ext cx="4279139" cy="4683280"/>
          </a:xfrm>
          <a:prstGeom prst="rect">
            <a:avLst/>
          </a:prstGeom>
          <a:effectLst>
            <a:outerShdw blurRad="50800" dist="50800" dir="5400000" algn="ctr" rotWithShape="0">
              <a:srgbClr val="000000">
                <a:alpha val="5000"/>
              </a:srgbClr>
            </a:outerShdw>
          </a:effectLst>
        </p:spPr>
      </p:pic>
      <p:sp>
        <p:nvSpPr>
          <p:cNvPr id="5" name="Title 1"/>
          <p:cNvSpPr txBox="1">
            <a:spLocks/>
          </p:cNvSpPr>
          <p:nvPr/>
        </p:nvSpPr>
        <p:spPr>
          <a:xfrm>
            <a:off x="0" y="1"/>
            <a:ext cx="12192000" cy="844062"/>
          </a:xfrm>
          <a:prstGeom prst="rect">
            <a:avLst/>
          </a:prstGeom>
          <a:solidFill>
            <a:schemeClr val="tx1"/>
          </a:solid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2800" dirty="0" smtClean="0">
                <a:solidFill>
                  <a:schemeClr val="bg1"/>
                </a:solidFill>
                <a:latin typeface="Aharoni" panose="02010803020104030203" pitchFamily="2" charset="-79"/>
                <a:cs typeface="Aharoni" panose="02010803020104030203" pitchFamily="2" charset="-79"/>
              </a:rPr>
              <a:t>Career Options for Fresh Graduates with SAP Skills</a:t>
            </a:r>
            <a:endParaRPr lang="en-US" sz="2800" dirty="0">
              <a:solidFill>
                <a:schemeClr val="bg1"/>
              </a:solidFill>
              <a:latin typeface="Aharoni" panose="02010803020104030203" pitchFamily="2" charset="-79"/>
              <a:cs typeface="Aharoni" panose="02010803020104030203" pitchFamily="2" charset="-79"/>
            </a:endParaRPr>
          </a:p>
        </p:txBody>
      </p:sp>
      <p:sp>
        <p:nvSpPr>
          <p:cNvPr id="97" name="Rectangle 96"/>
          <p:cNvSpPr/>
          <p:nvPr/>
        </p:nvSpPr>
        <p:spPr>
          <a:xfrm>
            <a:off x="521774" y="1187494"/>
            <a:ext cx="7231002" cy="4985980"/>
          </a:xfrm>
          <a:prstGeom prst="rect">
            <a:avLst/>
          </a:prstGeom>
        </p:spPr>
        <p:txBody>
          <a:bodyPr wrap="square">
            <a:spAutoFit/>
          </a:bodyPr>
          <a:lstStyle/>
          <a:p>
            <a:pPr>
              <a:lnSpc>
                <a:spcPct val="150000"/>
              </a:lnSpc>
            </a:pPr>
            <a:r>
              <a:rPr lang="en-US" sz="2000" b="1" dirty="0" smtClean="0"/>
              <a:t>Option 5:</a:t>
            </a:r>
          </a:p>
          <a:p>
            <a:pPr>
              <a:lnSpc>
                <a:spcPct val="150000"/>
              </a:lnSpc>
            </a:pPr>
            <a:r>
              <a:rPr lang="en-US" sz="2000" dirty="0" smtClean="0"/>
              <a:t>A person with several years of experience in SAP implementation projects can opted to work as a freelance SAP consultant.  When involved in a project, a freelancer can be part of a consulting company or company’s internal team member.   </a:t>
            </a:r>
          </a:p>
          <a:p>
            <a:pPr>
              <a:lnSpc>
                <a:spcPct val="150000"/>
              </a:lnSpc>
            </a:pPr>
            <a:r>
              <a:rPr lang="en-US" sz="2000" dirty="0" smtClean="0"/>
              <a:t>The current daily rate for a freelance consultant ranging from $150 USD to $450 USD depending on the module and engagement complexity.</a:t>
            </a:r>
          </a:p>
          <a:p>
            <a:pPr>
              <a:lnSpc>
                <a:spcPct val="150000"/>
              </a:lnSpc>
            </a:pPr>
            <a:endParaRPr lang="en-US" sz="1200" dirty="0" smtClean="0"/>
          </a:p>
          <a:p>
            <a:pPr>
              <a:lnSpc>
                <a:spcPct val="150000"/>
              </a:lnSpc>
            </a:pPr>
            <a:r>
              <a:rPr lang="en-US" sz="2000" dirty="0" smtClean="0"/>
              <a:t>In an economic down-turn, more companies prefer a free-lance consultant.</a:t>
            </a:r>
          </a:p>
        </p:txBody>
      </p:sp>
      <p:sp>
        <p:nvSpPr>
          <p:cNvPr id="2" name="Rectangle 1"/>
          <p:cNvSpPr/>
          <p:nvPr/>
        </p:nvSpPr>
        <p:spPr>
          <a:xfrm>
            <a:off x="521773" y="5874186"/>
            <a:ext cx="8739457" cy="646331"/>
          </a:xfrm>
          <a:prstGeom prst="rect">
            <a:avLst/>
          </a:prstGeom>
        </p:spPr>
        <p:txBody>
          <a:bodyPr wrap="square">
            <a:spAutoFit/>
          </a:bodyPr>
          <a:lstStyle/>
          <a:p>
            <a:endParaRPr lang="en-US" b="1" dirty="0"/>
          </a:p>
          <a:p>
            <a:r>
              <a:rPr lang="en-US" b="1" dirty="0"/>
              <a:t>SAP Level of Knowledge: Level 3 + Solution Academy Certification</a:t>
            </a:r>
          </a:p>
        </p:txBody>
      </p:sp>
    </p:spTree>
    <p:extLst>
      <p:ext uri="{BB962C8B-B14F-4D97-AF65-F5344CB8AC3E}">
        <p14:creationId xmlns:p14="http://schemas.microsoft.com/office/powerpoint/2010/main" val="35143659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857999"/>
          </a:xfrm>
          <a:solidFill>
            <a:schemeClr val="tx1"/>
          </a:solidFill>
        </p:spPr>
        <p:txBody>
          <a:bodyPr>
            <a:normAutofit/>
          </a:bodyPr>
          <a:lstStyle/>
          <a:p>
            <a:endParaRPr lang="en-US" sz="2800" dirty="0">
              <a:solidFill>
                <a:schemeClr val="bg1"/>
              </a:solidFill>
              <a:latin typeface="Aharoni" panose="02010803020104030203" pitchFamily="2" charset="-79"/>
              <a:cs typeface="Aharoni" panose="02010803020104030203" pitchFamily="2" charset="-79"/>
            </a:endParaRPr>
          </a:p>
        </p:txBody>
      </p:sp>
      <p:sp>
        <p:nvSpPr>
          <p:cNvPr id="6" name="AutoShape 2" descr="Image result for ship steering whee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Rectangle 9"/>
          <p:cNvSpPr/>
          <p:nvPr/>
        </p:nvSpPr>
        <p:spPr>
          <a:xfrm>
            <a:off x="5244869" y="2274837"/>
            <a:ext cx="5102615" cy="2308324"/>
          </a:xfrm>
          <a:prstGeom prst="rect">
            <a:avLst/>
          </a:prstGeom>
        </p:spPr>
        <p:txBody>
          <a:bodyPr wrap="none">
            <a:spAutoFit/>
          </a:bodyPr>
          <a:lstStyle/>
          <a:p>
            <a:pPr algn="r">
              <a:lnSpc>
                <a:spcPct val="150000"/>
              </a:lnSpc>
            </a:pPr>
            <a:r>
              <a:rPr lang="en-US" sz="7200" dirty="0" smtClean="0">
                <a:solidFill>
                  <a:schemeClr val="bg1"/>
                </a:solidFill>
              </a:rPr>
              <a:t>Latest </a:t>
            </a:r>
            <a:r>
              <a:rPr lang="en-US" sz="2400" dirty="0" smtClean="0">
                <a:solidFill>
                  <a:schemeClr val="bg1"/>
                </a:solidFill>
              </a:rPr>
              <a:t>Economic Situation.</a:t>
            </a:r>
            <a:endParaRPr lang="en-US" sz="2400" dirty="0">
              <a:solidFill>
                <a:schemeClr val="bg1"/>
              </a:solidFill>
            </a:endParaRPr>
          </a:p>
          <a:p>
            <a:pPr algn="r">
              <a:lnSpc>
                <a:spcPct val="150000"/>
              </a:lnSpc>
            </a:pPr>
            <a:endParaRPr lang="en-US" sz="2400" dirty="0">
              <a:solidFill>
                <a:schemeClr val="bg1"/>
              </a:solidFill>
            </a:endParaRPr>
          </a:p>
        </p:txBody>
      </p:sp>
    </p:spTree>
    <p:extLst>
      <p:ext uri="{BB962C8B-B14F-4D97-AF65-F5344CB8AC3E}">
        <p14:creationId xmlns:p14="http://schemas.microsoft.com/office/powerpoint/2010/main" val="359619000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iterate type="lt">
                                    <p:tmPct val="10000"/>
                                  </p:iterate>
                                  <p:childTnLst>
                                    <p:animClr clrSpc="rgb" dir="cw">
                                      <p:cBhvr override="childStyle">
                                        <p:cTn id="6" dur="1000" fill="hold"/>
                                        <p:tgtEl>
                                          <p:spTgt spid="10">
                                            <p:txEl>
                                              <p:pRg st="0" end="0"/>
                                            </p:txEl>
                                          </p:spTgt>
                                        </p:tgtEl>
                                        <p:attrNameLst>
                                          <p:attrName>style.color</p:attrName>
                                        </p:attrNameLst>
                                      </p:cBhvr>
                                      <p:to>
                                        <a:srgbClr val="272323"/>
                                      </p:to>
                                    </p:animClr>
                                    <p:animClr clrSpc="rgb" dir="cw">
                                      <p:cBhvr>
                                        <p:cTn id="7" dur="1000" fill="hold"/>
                                        <p:tgtEl>
                                          <p:spTgt spid="10">
                                            <p:txEl>
                                              <p:pRg st="0" end="0"/>
                                            </p:txEl>
                                          </p:spTgt>
                                        </p:tgtEl>
                                        <p:attrNameLst>
                                          <p:attrName>fillcolor</p:attrName>
                                        </p:attrNameLst>
                                      </p:cBhvr>
                                      <p:to>
                                        <a:srgbClr val="272323"/>
                                      </p:to>
                                    </p:animClr>
                                    <p:set>
                                      <p:cBhvr>
                                        <p:cTn id="8" dur="1000" fill="hold"/>
                                        <p:tgtEl>
                                          <p:spTgt spid="10">
                                            <p:txEl>
                                              <p:pRg st="0" end="0"/>
                                            </p:txEl>
                                          </p:spTgt>
                                        </p:tgtEl>
                                        <p:attrNameLst>
                                          <p:attrName>fill.type</p:attrName>
                                        </p:attrNameLst>
                                      </p:cBhvr>
                                      <p:to>
                                        <p:strVal val="solid"/>
                                      </p:to>
                                    </p:set>
                                    <p:set>
                                      <p:cBhvr>
                                        <p:cTn id="9" dur="1000" fill="hold"/>
                                        <p:tgtEl>
                                          <p:spTgt spid="10">
                                            <p:txEl>
                                              <p:pRg st="0" end="0"/>
                                            </p:txEl>
                                          </p:spTgt>
                                        </p:tgtEl>
                                        <p:attrNameLst>
                                          <p:attrName>fill.on</p:attrName>
                                        </p:attrNameLst>
                                      </p:cBhvr>
                                      <p:to>
                                        <p:strVal val="true"/>
                                      </p:to>
                                    </p:set>
                                  </p:childTnLst>
                                  <p:subTnLst>
                                    <p:set>
                                      <p:cBhvr override="childStyle">
                                        <p:cTn dur="1" fill="hold" display="0" masterRel="sameClick" afterEffect="1">
                                          <p:stCondLst>
                                            <p:cond evt="end" delay="0">
                                              <p:tn val="5"/>
                                            </p:cond>
                                          </p:stCondLst>
                                        </p:cTn>
                                        <p:tgtEl>
                                          <p:spTgt spid="10">
                                            <p:txEl>
                                              <p:pRg st="0" end="0"/>
                                            </p:txEl>
                                          </p:spTgt>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12192000" cy="844062"/>
          </a:xfrm>
          <a:prstGeom prst="rect">
            <a:avLst/>
          </a:prstGeom>
          <a:solidFill>
            <a:schemeClr val="tx1"/>
          </a:solid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2800" dirty="0" smtClean="0">
                <a:solidFill>
                  <a:schemeClr val="bg1"/>
                </a:solidFill>
                <a:latin typeface="Aharoni" panose="02010803020104030203" pitchFamily="2" charset="-79"/>
                <a:cs typeface="Aharoni" panose="02010803020104030203" pitchFamily="2" charset="-79"/>
              </a:rPr>
              <a:t>Career Options for Fresh Graduates with SAP Skills (cont’d)</a:t>
            </a:r>
            <a:endParaRPr lang="en-US" sz="2800" dirty="0">
              <a:solidFill>
                <a:schemeClr val="bg1"/>
              </a:solidFill>
              <a:latin typeface="Aharoni" panose="02010803020104030203" pitchFamily="2" charset="-79"/>
              <a:cs typeface="Aharoni" panose="02010803020104030203" pitchFamily="2" charset="-79"/>
            </a:endParaRPr>
          </a:p>
        </p:txBody>
      </p:sp>
      <p:pic>
        <p:nvPicPr>
          <p:cNvPr id="4" name="Picture 3"/>
          <p:cNvPicPr>
            <a:picLocks noChangeAspect="1"/>
          </p:cNvPicPr>
          <p:nvPr/>
        </p:nvPicPr>
        <p:blipFill>
          <a:blip r:embed="rId2"/>
          <a:stretch>
            <a:fillRect/>
          </a:stretch>
        </p:blipFill>
        <p:spPr>
          <a:xfrm>
            <a:off x="190275" y="934879"/>
            <a:ext cx="5562600" cy="5676900"/>
          </a:xfrm>
          <a:prstGeom prst="rect">
            <a:avLst/>
          </a:prstGeom>
        </p:spPr>
      </p:pic>
      <p:pic>
        <p:nvPicPr>
          <p:cNvPr id="7" name="Picture 6"/>
          <p:cNvPicPr>
            <a:picLocks noChangeAspect="1"/>
          </p:cNvPicPr>
          <p:nvPr/>
        </p:nvPicPr>
        <p:blipFill>
          <a:blip r:embed="rId3"/>
          <a:stretch>
            <a:fillRect/>
          </a:stretch>
        </p:blipFill>
        <p:spPr>
          <a:xfrm>
            <a:off x="6513029" y="996434"/>
            <a:ext cx="4975813" cy="5676872"/>
          </a:xfrm>
          <a:prstGeom prst="rect">
            <a:avLst/>
          </a:prstGeom>
        </p:spPr>
      </p:pic>
      <p:sp>
        <p:nvSpPr>
          <p:cNvPr id="11" name="Rectangle 10"/>
          <p:cNvSpPr/>
          <p:nvPr/>
        </p:nvSpPr>
        <p:spPr>
          <a:xfrm>
            <a:off x="4768496" y="6550223"/>
            <a:ext cx="2142125" cy="307777"/>
          </a:xfrm>
          <a:prstGeom prst="rect">
            <a:avLst/>
          </a:prstGeom>
        </p:spPr>
        <p:txBody>
          <a:bodyPr wrap="none">
            <a:spAutoFit/>
          </a:bodyPr>
          <a:lstStyle/>
          <a:p>
            <a:r>
              <a:rPr lang="en-US" sz="1400" dirty="0"/>
              <a:t>http://www.payscale.com/</a:t>
            </a:r>
          </a:p>
        </p:txBody>
      </p:sp>
    </p:spTree>
    <p:extLst>
      <p:ext uri="{BB962C8B-B14F-4D97-AF65-F5344CB8AC3E}">
        <p14:creationId xmlns:p14="http://schemas.microsoft.com/office/powerpoint/2010/main" val="384889525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12192000" cy="844062"/>
          </a:xfrm>
          <a:prstGeom prst="rect">
            <a:avLst/>
          </a:prstGeom>
          <a:solidFill>
            <a:schemeClr val="tx1"/>
          </a:solid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2800" dirty="0" smtClean="0">
                <a:solidFill>
                  <a:schemeClr val="bg1"/>
                </a:solidFill>
                <a:latin typeface="Aharoni" panose="02010803020104030203" pitchFamily="2" charset="-79"/>
                <a:cs typeface="Aharoni" panose="02010803020104030203" pitchFamily="2" charset="-79"/>
              </a:rPr>
              <a:t>Career Options for Fresh Graduates with SAP Skills (cont’d)</a:t>
            </a:r>
            <a:endParaRPr lang="en-US" sz="2800" dirty="0">
              <a:solidFill>
                <a:schemeClr val="bg1"/>
              </a:solidFill>
              <a:latin typeface="Aharoni" panose="02010803020104030203" pitchFamily="2" charset="-79"/>
              <a:cs typeface="Aharoni" panose="02010803020104030203" pitchFamily="2" charset="-79"/>
            </a:endParaRPr>
          </a:p>
        </p:txBody>
      </p:sp>
      <p:pic>
        <p:nvPicPr>
          <p:cNvPr id="9" name="Picture 8"/>
          <p:cNvPicPr>
            <a:picLocks noChangeAspect="1"/>
          </p:cNvPicPr>
          <p:nvPr/>
        </p:nvPicPr>
        <p:blipFill>
          <a:blip r:embed="rId2"/>
          <a:stretch>
            <a:fillRect/>
          </a:stretch>
        </p:blipFill>
        <p:spPr>
          <a:xfrm>
            <a:off x="230601" y="1119808"/>
            <a:ext cx="5442222" cy="5386499"/>
          </a:xfrm>
          <a:prstGeom prst="rect">
            <a:avLst/>
          </a:prstGeom>
        </p:spPr>
      </p:pic>
      <p:pic>
        <p:nvPicPr>
          <p:cNvPr id="10" name="Picture 9"/>
          <p:cNvPicPr>
            <a:picLocks noChangeAspect="1"/>
          </p:cNvPicPr>
          <p:nvPr/>
        </p:nvPicPr>
        <p:blipFill>
          <a:blip r:embed="rId3"/>
          <a:stretch>
            <a:fillRect/>
          </a:stretch>
        </p:blipFill>
        <p:spPr>
          <a:xfrm>
            <a:off x="6096000" y="1200882"/>
            <a:ext cx="5553075" cy="5305425"/>
          </a:xfrm>
          <a:prstGeom prst="rect">
            <a:avLst/>
          </a:prstGeom>
        </p:spPr>
      </p:pic>
      <p:sp>
        <p:nvSpPr>
          <p:cNvPr id="17" name="Rectangle 16"/>
          <p:cNvSpPr/>
          <p:nvPr/>
        </p:nvSpPr>
        <p:spPr>
          <a:xfrm>
            <a:off x="4768496" y="6550223"/>
            <a:ext cx="2142125" cy="307777"/>
          </a:xfrm>
          <a:prstGeom prst="rect">
            <a:avLst/>
          </a:prstGeom>
        </p:spPr>
        <p:txBody>
          <a:bodyPr wrap="none">
            <a:spAutoFit/>
          </a:bodyPr>
          <a:lstStyle/>
          <a:p>
            <a:r>
              <a:rPr lang="en-US" sz="1400" dirty="0"/>
              <a:t>http://www.payscale.com/</a:t>
            </a:r>
          </a:p>
        </p:txBody>
      </p:sp>
    </p:spTree>
    <p:extLst>
      <p:ext uri="{BB962C8B-B14F-4D97-AF65-F5344CB8AC3E}">
        <p14:creationId xmlns:p14="http://schemas.microsoft.com/office/powerpoint/2010/main" val="357143902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12192000" cy="844062"/>
          </a:xfrm>
          <a:prstGeom prst="rect">
            <a:avLst/>
          </a:prstGeom>
          <a:solidFill>
            <a:schemeClr val="tx1"/>
          </a:solid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2800" dirty="0" smtClean="0">
                <a:solidFill>
                  <a:schemeClr val="bg1"/>
                </a:solidFill>
                <a:latin typeface="Aharoni" panose="02010803020104030203" pitchFamily="2" charset="-79"/>
                <a:cs typeface="Aharoni" panose="02010803020104030203" pitchFamily="2" charset="-79"/>
              </a:rPr>
              <a:t>Some of International SAP Consulting Companies</a:t>
            </a:r>
            <a:endParaRPr lang="en-US" sz="2800" dirty="0">
              <a:solidFill>
                <a:schemeClr val="bg1"/>
              </a:solidFill>
              <a:latin typeface="Aharoni" panose="02010803020104030203" pitchFamily="2" charset="-79"/>
              <a:cs typeface="Aharoni" panose="02010803020104030203" pitchFamily="2" charset="-79"/>
            </a:endParaRPr>
          </a:p>
        </p:txBody>
      </p:sp>
      <p:grpSp>
        <p:nvGrpSpPr>
          <p:cNvPr id="21" name="Group 20"/>
          <p:cNvGrpSpPr/>
          <p:nvPr/>
        </p:nvGrpSpPr>
        <p:grpSpPr>
          <a:xfrm>
            <a:off x="1517907" y="1528011"/>
            <a:ext cx="8937536" cy="4840303"/>
            <a:chOff x="2177561" y="1603436"/>
            <a:chExt cx="7604518" cy="4091109"/>
          </a:xfrm>
        </p:grpSpPr>
        <p:pic>
          <p:nvPicPr>
            <p:cNvPr id="3" name="Picture 2"/>
            <p:cNvPicPr>
              <a:picLocks noChangeAspect="1"/>
            </p:cNvPicPr>
            <p:nvPr/>
          </p:nvPicPr>
          <p:blipFill>
            <a:blip r:embed="rId2"/>
            <a:stretch>
              <a:fillRect/>
            </a:stretch>
          </p:blipFill>
          <p:spPr>
            <a:xfrm>
              <a:off x="4765063" y="1603436"/>
              <a:ext cx="2661871" cy="550120"/>
            </a:xfrm>
            <a:prstGeom prst="rect">
              <a:avLst/>
            </a:prstGeom>
          </p:spPr>
        </p:pic>
        <p:pic>
          <p:nvPicPr>
            <p:cNvPr id="7" name="Picture 6"/>
            <p:cNvPicPr>
              <a:picLocks noChangeAspect="1"/>
            </p:cNvPicPr>
            <p:nvPr/>
          </p:nvPicPr>
          <p:blipFill>
            <a:blip r:embed="rId3"/>
            <a:stretch>
              <a:fillRect/>
            </a:stretch>
          </p:blipFill>
          <p:spPr>
            <a:xfrm>
              <a:off x="2371422" y="3870171"/>
              <a:ext cx="2006811" cy="1824374"/>
            </a:xfrm>
            <a:prstGeom prst="rect">
              <a:avLst/>
            </a:prstGeom>
          </p:spPr>
        </p:pic>
        <p:pic>
          <p:nvPicPr>
            <p:cNvPr id="8" name="Picture 7"/>
            <p:cNvPicPr>
              <a:picLocks noChangeAspect="1"/>
            </p:cNvPicPr>
            <p:nvPr/>
          </p:nvPicPr>
          <p:blipFill>
            <a:blip r:embed="rId4"/>
            <a:stretch>
              <a:fillRect/>
            </a:stretch>
          </p:blipFill>
          <p:spPr>
            <a:xfrm>
              <a:off x="2177561" y="2516211"/>
              <a:ext cx="2200672" cy="752571"/>
            </a:xfrm>
            <a:prstGeom prst="rect">
              <a:avLst/>
            </a:prstGeom>
          </p:spPr>
        </p:pic>
        <p:pic>
          <p:nvPicPr>
            <p:cNvPr id="9" name="Picture 8"/>
            <p:cNvPicPr>
              <a:picLocks noChangeAspect="1"/>
            </p:cNvPicPr>
            <p:nvPr/>
          </p:nvPicPr>
          <p:blipFill>
            <a:blip r:embed="rId5"/>
            <a:stretch>
              <a:fillRect/>
            </a:stretch>
          </p:blipFill>
          <p:spPr>
            <a:xfrm>
              <a:off x="7655120" y="2342151"/>
              <a:ext cx="2126959" cy="989143"/>
            </a:xfrm>
            <a:prstGeom prst="rect">
              <a:avLst/>
            </a:prstGeom>
          </p:spPr>
        </p:pic>
        <p:pic>
          <p:nvPicPr>
            <p:cNvPr id="10" name="Picture 9"/>
            <p:cNvPicPr>
              <a:picLocks noChangeAspect="1"/>
            </p:cNvPicPr>
            <p:nvPr/>
          </p:nvPicPr>
          <p:blipFill>
            <a:blip r:embed="rId6"/>
            <a:stretch>
              <a:fillRect/>
            </a:stretch>
          </p:blipFill>
          <p:spPr>
            <a:xfrm>
              <a:off x="5303041" y="4639391"/>
              <a:ext cx="1585913" cy="859362"/>
            </a:xfrm>
            <a:prstGeom prst="rect">
              <a:avLst/>
            </a:prstGeom>
          </p:spPr>
        </p:pic>
        <p:pic>
          <p:nvPicPr>
            <p:cNvPr id="1026" name="Picture 2" descr="https://www.roteskreuz.at/fileadmin/_processed_/csm_HP_Logo_db13d08655.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80000" y="3899676"/>
              <a:ext cx="1103842" cy="111161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www.tcs.com/offerings/enterprise_solutions/sap/PublishingImages/SAP_GlobalPartner_grad_R.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39773" y="2912930"/>
              <a:ext cx="2112453" cy="124048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1121014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12192000" cy="844062"/>
          </a:xfrm>
          <a:prstGeom prst="rect">
            <a:avLst/>
          </a:prstGeom>
          <a:solidFill>
            <a:schemeClr val="tx1"/>
          </a:solid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2800" dirty="0" smtClean="0">
                <a:solidFill>
                  <a:schemeClr val="bg1"/>
                </a:solidFill>
                <a:latin typeface="Aharoni" panose="02010803020104030203" pitchFamily="2" charset="-79"/>
                <a:cs typeface="Aharoni" panose="02010803020104030203" pitchFamily="2" charset="-79"/>
              </a:rPr>
              <a:t>Some of Indonesia SAP Consulting Companies</a:t>
            </a:r>
            <a:endParaRPr lang="en-US" sz="2800" dirty="0">
              <a:solidFill>
                <a:schemeClr val="bg1"/>
              </a:solidFill>
              <a:latin typeface="Aharoni" panose="02010803020104030203" pitchFamily="2" charset="-79"/>
              <a:cs typeface="Aharoni" panose="02010803020104030203" pitchFamily="2" charset="-79"/>
            </a:endParaRPr>
          </a:p>
        </p:txBody>
      </p:sp>
      <p:grpSp>
        <p:nvGrpSpPr>
          <p:cNvPr id="20" name="Group 19"/>
          <p:cNvGrpSpPr/>
          <p:nvPr/>
        </p:nvGrpSpPr>
        <p:grpSpPr>
          <a:xfrm>
            <a:off x="1842588" y="1681080"/>
            <a:ext cx="8708181" cy="4484559"/>
            <a:chOff x="5112923" y="1802653"/>
            <a:chExt cx="7296073" cy="3569478"/>
          </a:xfrm>
        </p:grpSpPr>
        <p:pic>
          <p:nvPicPr>
            <p:cNvPr id="12" name="Picture 11"/>
            <p:cNvPicPr>
              <a:picLocks noChangeAspect="1"/>
            </p:cNvPicPr>
            <p:nvPr/>
          </p:nvPicPr>
          <p:blipFill>
            <a:blip r:embed="rId2"/>
            <a:stretch>
              <a:fillRect/>
            </a:stretch>
          </p:blipFill>
          <p:spPr>
            <a:xfrm>
              <a:off x="7984601" y="4273112"/>
              <a:ext cx="1735887" cy="1099019"/>
            </a:xfrm>
            <a:prstGeom prst="rect">
              <a:avLst/>
            </a:prstGeom>
          </p:spPr>
        </p:pic>
        <p:pic>
          <p:nvPicPr>
            <p:cNvPr id="13" name="Picture 12"/>
            <p:cNvPicPr>
              <a:picLocks noChangeAspect="1"/>
            </p:cNvPicPr>
            <p:nvPr/>
          </p:nvPicPr>
          <p:blipFill>
            <a:blip r:embed="rId3"/>
            <a:stretch>
              <a:fillRect/>
            </a:stretch>
          </p:blipFill>
          <p:spPr>
            <a:xfrm>
              <a:off x="9981005" y="2681808"/>
              <a:ext cx="1747403" cy="701826"/>
            </a:xfrm>
            <a:prstGeom prst="rect">
              <a:avLst/>
            </a:prstGeom>
          </p:spPr>
        </p:pic>
        <p:pic>
          <p:nvPicPr>
            <p:cNvPr id="15" name="Picture 14"/>
            <p:cNvPicPr>
              <a:picLocks noChangeAspect="1"/>
            </p:cNvPicPr>
            <p:nvPr/>
          </p:nvPicPr>
          <p:blipFill>
            <a:blip r:embed="rId4"/>
            <a:stretch>
              <a:fillRect/>
            </a:stretch>
          </p:blipFill>
          <p:spPr>
            <a:xfrm>
              <a:off x="5205795" y="3650740"/>
              <a:ext cx="1981705" cy="455564"/>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07878" y="1802653"/>
              <a:ext cx="2016125" cy="561635"/>
            </a:xfrm>
            <a:prstGeom prst="rect">
              <a:avLst/>
            </a:prstGeom>
          </p:spPr>
        </p:pic>
        <p:pic>
          <p:nvPicPr>
            <p:cNvPr id="1028" name="Picture 4" descr="Hermis Consulti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12923" y="2277048"/>
              <a:ext cx="2592343" cy="45864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etrasy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13471" y="4106305"/>
              <a:ext cx="2295525" cy="66675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healthain-ac4e94dbe.dispatcher.hana.ondemand.com/images/SAPPartner_logo.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96318" y="2940528"/>
              <a:ext cx="2112453" cy="123865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8515845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09464" y="1034835"/>
            <a:ext cx="8451935" cy="5673058"/>
          </a:xfrm>
          <a:prstGeom prst="rect">
            <a:avLst/>
          </a:prstGeom>
        </p:spPr>
      </p:pic>
      <p:pic>
        <p:nvPicPr>
          <p:cNvPr id="2050" name="Picture 2" descr="https://upload.wikimedia.org/wikipedia/commons/thumb/5/59/SAP_2011_logo.svg/2000px-SAP_2011_logo.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81222" y="3060700"/>
            <a:ext cx="3042533" cy="155169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0" y="1"/>
            <a:ext cx="12192000" cy="844062"/>
          </a:xfrm>
          <a:prstGeom prst="rect">
            <a:avLst/>
          </a:prstGeom>
          <a:solidFill>
            <a:schemeClr val="tx1"/>
          </a:solid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2800" dirty="0" smtClean="0">
                <a:solidFill>
                  <a:schemeClr val="bg1"/>
                </a:solidFill>
                <a:latin typeface="Aharoni" panose="02010803020104030203" pitchFamily="2" charset="-79"/>
                <a:cs typeface="Aharoni" panose="02010803020104030203" pitchFamily="2" charset="-79"/>
              </a:rPr>
              <a:t>Some of Local and International Companies Who Have Implemented SAP </a:t>
            </a:r>
            <a:endParaRPr lang="en-US" sz="2800" dirty="0">
              <a:solidFill>
                <a:schemeClr val="bg1"/>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26604405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86" y="422032"/>
            <a:ext cx="12192000" cy="8741018"/>
          </a:xfrm>
          <a:prstGeom prst="rect">
            <a:avLst/>
          </a:prstGeom>
        </p:spPr>
      </p:pic>
      <p:sp>
        <p:nvSpPr>
          <p:cNvPr id="8" name="Rectangle 7"/>
          <p:cNvSpPr/>
          <p:nvPr/>
        </p:nvSpPr>
        <p:spPr>
          <a:xfrm rot="5400000">
            <a:off x="3472766" y="-1061477"/>
            <a:ext cx="5339862" cy="12320566"/>
          </a:xfrm>
          <a:prstGeom prst="rect">
            <a:avLst/>
          </a:prstGeom>
          <a:gradFill flip="none" rotWithShape="1">
            <a:gsLst>
              <a:gs pos="0">
                <a:schemeClr val="bg1"/>
              </a:gs>
              <a:gs pos="33000">
                <a:schemeClr val="bg1"/>
              </a:gs>
              <a:gs pos="100000">
                <a:srgbClr val="FFFFFF">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0" y="1"/>
            <a:ext cx="12192000" cy="844062"/>
          </a:xfrm>
          <a:prstGeom prst="rect">
            <a:avLst/>
          </a:prstGeom>
          <a:solidFill>
            <a:schemeClr val="tx1"/>
          </a:solid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2800" dirty="0" smtClean="0">
                <a:solidFill>
                  <a:schemeClr val="bg1"/>
                </a:solidFill>
                <a:latin typeface="Aharoni" panose="02010803020104030203" pitchFamily="2" charset="-79"/>
                <a:cs typeface="Aharoni" panose="02010803020104030203" pitchFamily="2" charset="-79"/>
              </a:rPr>
              <a:t>Challenges in SAP Related Career/Job</a:t>
            </a:r>
            <a:endParaRPr lang="en-US" sz="2800" dirty="0">
              <a:solidFill>
                <a:schemeClr val="bg1"/>
              </a:solidFill>
              <a:latin typeface="Aharoni" panose="02010803020104030203" pitchFamily="2" charset="-79"/>
              <a:cs typeface="Aharoni" panose="02010803020104030203" pitchFamily="2" charset="-79"/>
            </a:endParaRPr>
          </a:p>
        </p:txBody>
      </p:sp>
      <p:grpSp>
        <p:nvGrpSpPr>
          <p:cNvPr id="9" name="Group 8"/>
          <p:cNvGrpSpPr/>
          <p:nvPr/>
        </p:nvGrpSpPr>
        <p:grpSpPr>
          <a:xfrm>
            <a:off x="326780" y="3627337"/>
            <a:ext cx="11712821" cy="2696706"/>
            <a:chOff x="312822" y="3793455"/>
            <a:chExt cx="11370883" cy="2696706"/>
          </a:xfrm>
        </p:grpSpPr>
        <p:sp>
          <p:nvSpPr>
            <p:cNvPr id="4" name="Rectangle 3"/>
            <p:cNvSpPr/>
            <p:nvPr/>
          </p:nvSpPr>
          <p:spPr>
            <a:xfrm>
              <a:off x="312822" y="3793455"/>
              <a:ext cx="3773302" cy="430887"/>
            </a:xfrm>
            <a:prstGeom prst="rect">
              <a:avLst/>
            </a:prstGeom>
          </p:spPr>
          <p:txBody>
            <a:bodyPr wrap="none">
              <a:spAutoFit/>
            </a:bodyPr>
            <a:lstStyle/>
            <a:p>
              <a:r>
                <a:rPr lang="en-US" sz="2200" b="1" dirty="0"/>
                <a:t>SAP Career is not for everybody</a:t>
              </a:r>
            </a:p>
          </p:txBody>
        </p:sp>
        <p:sp>
          <p:nvSpPr>
            <p:cNvPr id="3" name="Rectangle 2"/>
            <p:cNvSpPr/>
            <p:nvPr/>
          </p:nvSpPr>
          <p:spPr>
            <a:xfrm>
              <a:off x="632908" y="4243392"/>
              <a:ext cx="11050797" cy="2246769"/>
            </a:xfrm>
            <a:prstGeom prst="rect">
              <a:avLst/>
            </a:prstGeom>
          </p:spPr>
          <p:txBody>
            <a:bodyPr wrap="square">
              <a:spAutoFit/>
            </a:bodyPr>
            <a:lstStyle/>
            <a:p>
              <a:pPr marL="285750" indent="-285750">
                <a:buFont typeface="Arial" panose="020B0604020202020204" pitchFamily="34" charset="0"/>
                <a:buChar char="•"/>
              </a:pPr>
              <a:r>
                <a:rPr lang="en-US" sz="2000" dirty="0"/>
                <a:t>Frequently travel to many cities/countries/locations. </a:t>
              </a:r>
            </a:p>
            <a:p>
              <a:pPr marL="285750" indent="-285750">
                <a:buFont typeface="Arial" panose="020B0604020202020204" pitchFamily="34" charset="0"/>
                <a:buChar char="•"/>
              </a:pPr>
              <a:r>
                <a:rPr lang="en-US" sz="2000" dirty="0"/>
                <a:t>You may not know in which city you will be for the next assignments</a:t>
              </a:r>
            </a:p>
            <a:p>
              <a:pPr marL="285750" indent="-285750">
                <a:buFont typeface="Arial" panose="020B0604020202020204" pitchFamily="34" charset="0"/>
                <a:buChar char="•"/>
              </a:pPr>
              <a:r>
                <a:rPr lang="en-US" sz="2000" dirty="0"/>
                <a:t>High stress and pressure.  </a:t>
              </a:r>
              <a:endParaRPr lang="en-US" sz="2000" dirty="0" smtClean="0"/>
            </a:p>
            <a:p>
              <a:pPr marL="285750" indent="-285750">
                <a:buFont typeface="Arial" panose="020B0604020202020204" pitchFamily="34" charset="0"/>
                <a:buChar char="•"/>
              </a:pPr>
              <a:r>
                <a:rPr lang="en-US" sz="2000" dirty="0" smtClean="0"/>
                <a:t>Must </a:t>
              </a:r>
              <a:r>
                <a:rPr lang="en-US" sz="2000" dirty="0"/>
                <a:t>meet deadlines  on daily basis, work all day until late night.</a:t>
              </a:r>
            </a:p>
            <a:p>
              <a:pPr marL="285750" indent="-285750">
                <a:buFont typeface="Arial" panose="020B0604020202020204" pitchFamily="34" charset="0"/>
                <a:buChar char="•"/>
              </a:pPr>
              <a:r>
                <a:rPr lang="en-US" sz="2000" dirty="0" smtClean="0"/>
                <a:t>You may </a:t>
              </a:r>
              <a:r>
                <a:rPr lang="en-US" sz="2000" dirty="0"/>
                <a:t>face rejections </a:t>
              </a:r>
              <a:r>
                <a:rPr lang="en-US" sz="2000" dirty="0" smtClean="0"/>
                <a:t>because </a:t>
              </a:r>
              <a:r>
                <a:rPr lang="en-US" sz="2000" dirty="0"/>
                <a:t>of the </a:t>
              </a:r>
              <a:r>
                <a:rPr lang="en-US" sz="2000" dirty="0" smtClean="0"/>
                <a:t>change </a:t>
              </a:r>
              <a:r>
                <a:rPr lang="en-US" sz="2000" dirty="0"/>
                <a:t>SAP implementation brings to the company.</a:t>
              </a:r>
            </a:p>
            <a:p>
              <a:pPr marL="285750" indent="-285750">
                <a:buFont typeface="Arial" panose="020B0604020202020204" pitchFamily="34" charset="0"/>
                <a:buChar char="•"/>
              </a:pPr>
              <a:r>
                <a:rPr lang="en-US" sz="2000" dirty="0" smtClean="0"/>
                <a:t>ERP software in complex. Solving </a:t>
              </a:r>
              <a:r>
                <a:rPr lang="en-US" sz="2000" dirty="0"/>
                <a:t>one issue may cause another issue in other areas.</a:t>
              </a:r>
            </a:p>
            <a:p>
              <a:pPr marL="285750" indent="-285750">
                <a:buFont typeface="Arial" panose="020B0604020202020204" pitchFamily="34" charset="0"/>
                <a:buChar char="•"/>
              </a:pPr>
              <a:r>
                <a:rPr lang="en-US" sz="2000" dirty="0"/>
                <a:t>Like any other jobs, you must have passion on what you </a:t>
              </a:r>
              <a:r>
                <a:rPr lang="en-US" sz="2000" dirty="0" smtClean="0"/>
                <a:t>do.</a:t>
              </a:r>
              <a:endParaRPr lang="en-US" sz="2000" dirty="0"/>
            </a:p>
          </p:txBody>
        </p:sp>
      </p:grpSp>
      <p:sp>
        <p:nvSpPr>
          <p:cNvPr id="7" name="Rectangle 6"/>
          <p:cNvSpPr/>
          <p:nvPr/>
        </p:nvSpPr>
        <p:spPr>
          <a:xfrm>
            <a:off x="882470" y="945826"/>
            <a:ext cx="10427060" cy="830997"/>
          </a:xfrm>
          <a:prstGeom prst="rect">
            <a:avLst/>
          </a:prstGeom>
        </p:spPr>
        <p:txBody>
          <a:bodyPr wrap="square">
            <a:spAutoFit/>
          </a:bodyPr>
          <a:lstStyle/>
          <a:p>
            <a:pPr algn="ctr"/>
            <a:r>
              <a:rPr lang="en-US" sz="2400" i="1" dirty="0" smtClean="0">
                <a:effectLst>
                  <a:outerShdw blurRad="38100" dist="38100" dir="2700000" algn="tl">
                    <a:srgbClr val="000000">
                      <a:alpha val="43137"/>
                    </a:srgbClr>
                  </a:outerShdw>
                </a:effectLst>
              </a:rPr>
              <a:t>You should choose a career not because of the money, but it should because you love to be involved in what your are doing.</a:t>
            </a:r>
            <a:endParaRPr lang="en-US" sz="2400"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14301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10000"/>
                                  </p:iterate>
                                  <p:childTnLst>
                                    <p:set>
                                      <p:cBhvr override="childStyle">
                                        <p:cTn id="6" dur="1000" fill="hold"/>
                                        <p:tgtEl>
                                          <p:spTgt spid="7"/>
                                        </p:tgtEl>
                                        <p:attrNameLst>
                                          <p:attrName>style.color</p:attrName>
                                        </p:attrNameLst>
                                      </p:cBhvr>
                                      <p:to>
                                        <p:clrVal>
                                          <a:srgbClr val="D12D48"/>
                                        </p:clrVal>
                                      </p:to>
                                    </p:set>
                                    <p:set>
                                      <p:cBhvr>
                                        <p:cTn id="7" dur="1000" fill="hold"/>
                                        <p:tgtEl>
                                          <p:spTgt spid="7"/>
                                        </p:tgtEl>
                                        <p:attrNameLst>
                                          <p:attrName>fillcolor</p:attrName>
                                        </p:attrNameLst>
                                      </p:cBhvr>
                                      <p:to>
                                        <p:clrVal>
                                          <a:srgbClr val="D12D48"/>
                                        </p:clrVal>
                                      </p:to>
                                    </p:set>
                                    <p:set>
                                      <p:cBhvr>
                                        <p:cTn id="8" dur="1000" fill="hold"/>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857999"/>
          </a:xfrm>
          <a:solidFill>
            <a:schemeClr val="tx1"/>
          </a:solidFill>
        </p:spPr>
        <p:txBody>
          <a:bodyPr>
            <a:normAutofit/>
          </a:bodyPr>
          <a:lstStyle/>
          <a:p>
            <a:endParaRPr lang="en-US" sz="2800" dirty="0">
              <a:solidFill>
                <a:schemeClr val="bg1"/>
              </a:solidFill>
              <a:latin typeface="Aharoni" panose="02010803020104030203" pitchFamily="2" charset="-79"/>
              <a:cs typeface="Aharoni" panose="02010803020104030203" pitchFamily="2" charset="-79"/>
            </a:endParaRPr>
          </a:p>
        </p:txBody>
      </p:sp>
      <p:sp>
        <p:nvSpPr>
          <p:cNvPr id="6" name="AutoShape 2" descr="Image result for ship steering whee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Rectangle 9"/>
          <p:cNvSpPr/>
          <p:nvPr/>
        </p:nvSpPr>
        <p:spPr>
          <a:xfrm>
            <a:off x="41762" y="446037"/>
            <a:ext cx="7011920" cy="2308324"/>
          </a:xfrm>
          <a:prstGeom prst="rect">
            <a:avLst/>
          </a:prstGeom>
        </p:spPr>
        <p:txBody>
          <a:bodyPr wrap="none">
            <a:spAutoFit/>
          </a:bodyPr>
          <a:lstStyle/>
          <a:p>
            <a:pPr algn="r">
              <a:lnSpc>
                <a:spcPct val="150000"/>
              </a:lnSpc>
            </a:pPr>
            <a:r>
              <a:rPr lang="en-US" sz="7200" dirty="0" smtClean="0">
                <a:solidFill>
                  <a:schemeClr val="bg1"/>
                </a:solidFill>
              </a:rPr>
              <a:t>Technical Skills </a:t>
            </a:r>
            <a:r>
              <a:rPr lang="en-US" sz="2400" dirty="0" smtClean="0">
                <a:solidFill>
                  <a:schemeClr val="bg1"/>
                </a:solidFill>
              </a:rPr>
              <a:t> Needed.</a:t>
            </a:r>
            <a:endParaRPr lang="en-US" sz="2400" dirty="0">
              <a:solidFill>
                <a:schemeClr val="bg1"/>
              </a:solidFill>
            </a:endParaRPr>
          </a:p>
          <a:p>
            <a:pPr algn="r">
              <a:lnSpc>
                <a:spcPct val="150000"/>
              </a:lnSpc>
            </a:pPr>
            <a:endParaRPr lang="en-US" sz="2400" dirty="0">
              <a:solidFill>
                <a:schemeClr val="bg1"/>
              </a:solidFill>
            </a:endParaRPr>
          </a:p>
        </p:txBody>
      </p:sp>
    </p:spTree>
    <p:extLst>
      <p:ext uri="{BB962C8B-B14F-4D97-AF65-F5344CB8AC3E}">
        <p14:creationId xmlns:p14="http://schemas.microsoft.com/office/powerpoint/2010/main" val="91354983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iterate type="lt">
                                    <p:tmPct val="10000"/>
                                  </p:iterate>
                                  <p:childTnLst>
                                    <p:animClr clrSpc="rgb" dir="cw">
                                      <p:cBhvr override="childStyle">
                                        <p:cTn id="6" dur="1000" fill="hold"/>
                                        <p:tgtEl>
                                          <p:spTgt spid="10">
                                            <p:txEl>
                                              <p:pRg st="0" end="0"/>
                                            </p:txEl>
                                          </p:spTgt>
                                        </p:tgtEl>
                                        <p:attrNameLst>
                                          <p:attrName>style.color</p:attrName>
                                        </p:attrNameLst>
                                      </p:cBhvr>
                                      <p:to>
                                        <a:srgbClr val="272323"/>
                                      </p:to>
                                    </p:animClr>
                                    <p:animClr clrSpc="rgb" dir="cw">
                                      <p:cBhvr>
                                        <p:cTn id="7" dur="1000" fill="hold"/>
                                        <p:tgtEl>
                                          <p:spTgt spid="10">
                                            <p:txEl>
                                              <p:pRg st="0" end="0"/>
                                            </p:txEl>
                                          </p:spTgt>
                                        </p:tgtEl>
                                        <p:attrNameLst>
                                          <p:attrName>fillcolor</p:attrName>
                                        </p:attrNameLst>
                                      </p:cBhvr>
                                      <p:to>
                                        <a:srgbClr val="272323"/>
                                      </p:to>
                                    </p:animClr>
                                    <p:set>
                                      <p:cBhvr>
                                        <p:cTn id="8" dur="1000" fill="hold"/>
                                        <p:tgtEl>
                                          <p:spTgt spid="10">
                                            <p:txEl>
                                              <p:pRg st="0" end="0"/>
                                            </p:txEl>
                                          </p:spTgt>
                                        </p:tgtEl>
                                        <p:attrNameLst>
                                          <p:attrName>fill.type</p:attrName>
                                        </p:attrNameLst>
                                      </p:cBhvr>
                                      <p:to>
                                        <p:strVal val="solid"/>
                                      </p:to>
                                    </p:set>
                                    <p:set>
                                      <p:cBhvr>
                                        <p:cTn id="9" dur="1000" fill="hold"/>
                                        <p:tgtEl>
                                          <p:spTgt spid="10">
                                            <p:txEl>
                                              <p:pRg st="0" end="0"/>
                                            </p:txEl>
                                          </p:spTgt>
                                        </p:tgtEl>
                                        <p:attrNameLst>
                                          <p:attrName>fill.on</p:attrName>
                                        </p:attrNameLst>
                                      </p:cBhvr>
                                      <p:to>
                                        <p:strVal val="true"/>
                                      </p:to>
                                    </p:set>
                                  </p:childTnLst>
                                  <p:subTnLst>
                                    <p:set>
                                      <p:cBhvr override="childStyle">
                                        <p:cTn dur="1" fill="hold" display="0" masterRel="sameClick" afterEffect="1">
                                          <p:stCondLst>
                                            <p:cond evt="end" delay="0">
                                              <p:tn val="5"/>
                                            </p:cond>
                                          </p:stCondLst>
                                        </p:cTn>
                                        <p:tgtEl>
                                          <p:spTgt spid="10">
                                            <p:txEl>
                                              <p:pRg st="0" end="0"/>
                                            </p:txEl>
                                          </p:spTgt>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9448" y="829903"/>
            <a:ext cx="9002552" cy="6151467"/>
          </a:xfrm>
          <a:prstGeom prst="rect">
            <a:avLst/>
          </a:prstGeom>
        </p:spPr>
      </p:pic>
      <p:sp>
        <p:nvSpPr>
          <p:cNvPr id="5" name="Title 1"/>
          <p:cNvSpPr txBox="1">
            <a:spLocks/>
          </p:cNvSpPr>
          <p:nvPr/>
        </p:nvSpPr>
        <p:spPr>
          <a:xfrm>
            <a:off x="0" y="1"/>
            <a:ext cx="12192000" cy="844062"/>
          </a:xfrm>
          <a:prstGeom prst="rect">
            <a:avLst/>
          </a:prstGeom>
          <a:solidFill>
            <a:schemeClr val="tx1"/>
          </a:solid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2800" dirty="0" smtClean="0">
                <a:solidFill>
                  <a:schemeClr val="bg1"/>
                </a:solidFill>
                <a:latin typeface="Aharoni" panose="02010803020104030203" pitchFamily="2" charset="-79"/>
                <a:cs typeface="Aharoni" panose="02010803020104030203" pitchFamily="2" charset="-79"/>
              </a:rPr>
              <a:t>Hard Skills Needed to Get the SAP Related Jobs</a:t>
            </a:r>
            <a:endParaRPr lang="en-US" sz="2800" dirty="0">
              <a:solidFill>
                <a:schemeClr val="bg1"/>
              </a:solidFill>
              <a:latin typeface="Aharoni" panose="02010803020104030203" pitchFamily="2" charset="-79"/>
              <a:cs typeface="Aharoni" panose="02010803020104030203" pitchFamily="2" charset="-79"/>
            </a:endParaRPr>
          </a:p>
        </p:txBody>
      </p:sp>
      <p:sp>
        <p:nvSpPr>
          <p:cNvPr id="7" name="Rectangle 6"/>
          <p:cNvSpPr/>
          <p:nvPr/>
        </p:nvSpPr>
        <p:spPr>
          <a:xfrm rot="10800000">
            <a:off x="1959427" y="844063"/>
            <a:ext cx="6860723" cy="6137308"/>
          </a:xfrm>
          <a:prstGeom prst="rect">
            <a:avLst/>
          </a:prstGeom>
          <a:gradFill flip="none" rotWithShape="1">
            <a:gsLst>
              <a:gs pos="0">
                <a:schemeClr val="bg1"/>
              </a:gs>
              <a:gs pos="33000">
                <a:schemeClr val="bg1"/>
              </a:gs>
              <a:gs pos="100000">
                <a:srgbClr val="FFFFFF">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99144" y="1118110"/>
            <a:ext cx="7430406" cy="5078313"/>
          </a:xfrm>
          <a:prstGeom prst="rect">
            <a:avLst/>
          </a:prstGeom>
          <a:noFill/>
        </p:spPr>
        <p:txBody>
          <a:bodyPr wrap="square" rtlCol="0">
            <a:spAutoFit/>
          </a:bodyPr>
          <a:lstStyle/>
          <a:p>
            <a:pPr marL="342900" indent="-342900">
              <a:lnSpc>
                <a:spcPct val="150000"/>
              </a:lnSpc>
              <a:buFont typeface="+mj-lt"/>
              <a:buAutoNum type="arabicPeriod"/>
            </a:pPr>
            <a:r>
              <a:rPr lang="en-US" sz="2400" dirty="0" smtClean="0"/>
              <a:t>Best practice in business processes in areas such as: logistics, procurement, manufacturing, warehouse management, sales order management, distribution, human resource, etc.</a:t>
            </a:r>
          </a:p>
          <a:p>
            <a:pPr marL="342900" indent="-342900">
              <a:lnSpc>
                <a:spcPct val="150000"/>
              </a:lnSpc>
              <a:buFont typeface="+mj-lt"/>
              <a:buAutoNum type="arabicPeriod"/>
            </a:pPr>
            <a:r>
              <a:rPr lang="en-US" sz="2400" dirty="0" smtClean="0"/>
              <a:t>SAP ERP ECC 6.0 Functional Modules such as Financial Accounting, Materials Management, Sales &amp; Distribution, Human Capital Management, etc.</a:t>
            </a:r>
          </a:p>
          <a:p>
            <a:pPr marL="342900" indent="-342900">
              <a:lnSpc>
                <a:spcPct val="150000"/>
              </a:lnSpc>
              <a:buFont typeface="+mj-lt"/>
              <a:buAutoNum type="arabicPeriod"/>
            </a:pPr>
            <a:r>
              <a:rPr lang="en-US" sz="2400" dirty="0" smtClean="0"/>
              <a:t>ABAP/4 Programming Language.</a:t>
            </a:r>
          </a:p>
          <a:p>
            <a:pPr marL="342900" indent="-342900">
              <a:lnSpc>
                <a:spcPct val="150000"/>
              </a:lnSpc>
              <a:buFont typeface="+mj-lt"/>
              <a:buAutoNum type="arabicPeriod"/>
            </a:pPr>
            <a:r>
              <a:rPr lang="en-US" sz="2400" dirty="0" smtClean="0"/>
              <a:t>SAP Basis with SAP NetWeaver 7.4 &amp; 7.5.</a:t>
            </a:r>
          </a:p>
        </p:txBody>
      </p:sp>
    </p:spTree>
    <p:extLst>
      <p:ext uri="{BB962C8B-B14F-4D97-AF65-F5344CB8AC3E}">
        <p14:creationId xmlns:p14="http://schemas.microsoft.com/office/powerpoint/2010/main" val="317050375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12192000" cy="844062"/>
          </a:xfrm>
          <a:prstGeom prst="rect">
            <a:avLst/>
          </a:prstGeom>
          <a:solidFill>
            <a:schemeClr val="tx1"/>
          </a:solid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2800" dirty="0" smtClean="0">
                <a:solidFill>
                  <a:schemeClr val="bg1"/>
                </a:solidFill>
                <a:latin typeface="Aharoni" panose="02010803020104030203" pitchFamily="2" charset="-79"/>
                <a:cs typeface="Aharoni" panose="02010803020104030203" pitchFamily="2" charset="-79"/>
              </a:rPr>
              <a:t>Hard Skills Needed to Get the SAP Related Jobs</a:t>
            </a:r>
            <a:endParaRPr lang="en-US" sz="2800" dirty="0">
              <a:solidFill>
                <a:schemeClr val="bg1"/>
              </a:solidFill>
              <a:latin typeface="Aharoni" panose="02010803020104030203" pitchFamily="2" charset="-79"/>
              <a:cs typeface="Aharoni" panose="02010803020104030203" pitchFamily="2" charset="-79"/>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44060"/>
            <a:ext cx="8344890" cy="6013939"/>
          </a:xfrm>
          <a:prstGeom prst="rect">
            <a:avLst/>
          </a:prstGeom>
        </p:spPr>
      </p:pic>
      <p:sp>
        <p:nvSpPr>
          <p:cNvPr id="7" name="Rectangle 6"/>
          <p:cNvSpPr/>
          <p:nvPr/>
        </p:nvSpPr>
        <p:spPr>
          <a:xfrm>
            <a:off x="1959427" y="844063"/>
            <a:ext cx="9413422" cy="6137308"/>
          </a:xfrm>
          <a:prstGeom prst="rect">
            <a:avLst/>
          </a:prstGeom>
          <a:gradFill flip="none" rotWithShape="1">
            <a:gsLst>
              <a:gs pos="0">
                <a:schemeClr val="bg1"/>
              </a:gs>
              <a:gs pos="71000">
                <a:schemeClr val="bg1"/>
              </a:gs>
              <a:gs pos="100000">
                <a:srgbClr val="FFFFFF">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876800" y="1125190"/>
            <a:ext cx="7029450" cy="5078313"/>
          </a:xfrm>
          <a:prstGeom prst="rect">
            <a:avLst/>
          </a:prstGeom>
        </p:spPr>
        <p:txBody>
          <a:bodyPr wrap="square">
            <a:spAutoFit/>
          </a:bodyPr>
          <a:lstStyle/>
          <a:p>
            <a:pPr marL="342900" indent="-342900">
              <a:lnSpc>
                <a:spcPct val="150000"/>
              </a:lnSpc>
              <a:buFont typeface="+mj-lt"/>
              <a:buAutoNum type="arabicPeriod" startAt="5"/>
            </a:pPr>
            <a:r>
              <a:rPr lang="en-US" sz="2400" dirty="0" smtClean="0"/>
              <a:t>Microsoft </a:t>
            </a:r>
            <a:r>
              <a:rPr lang="en-US" sz="2400" dirty="0"/>
              <a:t>Excel with functions such as Pivot Table, </a:t>
            </a:r>
            <a:r>
              <a:rPr lang="en-US" sz="2400" dirty="0" err="1"/>
              <a:t>Vlookup</a:t>
            </a:r>
            <a:r>
              <a:rPr lang="en-US" sz="2400" dirty="0"/>
              <a:t>, Filter, If-Else Functions, etc</a:t>
            </a:r>
            <a:r>
              <a:rPr lang="en-US" sz="2400" dirty="0" smtClean="0"/>
              <a:t>.</a:t>
            </a:r>
          </a:p>
          <a:p>
            <a:pPr marL="342900" indent="-342900">
              <a:lnSpc>
                <a:spcPct val="150000"/>
              </a:lnSpc>
              <a:buFont typeface="+mj-lt"/>
              <a:buAutoNum type="arabicPeriod" startAt="5"/>
            </a:pPr>
            <a:r>
              <a:rPr lang="en-US" sz="2400" dirty="0"/>
              <a:t>Microsoft Visio for business process mapping and flowchart.</a:t>
            </a:r>
          </a:p>
          <a:p>
            <a:pPr marL="342900" indent="-342900">
              <a:lnSpc>
                <a:spcPct val="150000"/>
              </a:lnSpc>
              <a:buFont typeface="+mj-lt"/>
              <a:buAutoNum type="arabicPeriod" startAt="5"/>
            </a:pPr>
            <a:r>
              <a:rPr lang="en-US" sz="2400" dirty="0" smtClean="0"/>
              <a:t>Other </a:t>
            </a:r>
            <a:r>
              <a:rPr lang="en-US" sz="2400" dirty="0"/>
              <a:t>basic computer programs such as MS Word, MS PowerPoint, MS Outlook, etc</a:t>
            </a:r>
            <a:r>
              <a:rPr lang="en-US" sz="2400" dirty="0" smtClean="0"/>
              <a:t>.</a:t>
            </a:r>
            <a:r>
              <a:rPr lang="en-US" sz="2400" dirty="0"/>
              <a:t> </a:t>
            </a:r>
            <a:endParaRPr lang="en-US" sz="2400" dirty="0" smtClean="0"/>
          </a:p>
          <a:p>
            <a:pPr marL="342900" indent="-342900">
              <a:lnSpc>
                <a:spcPct val="150000"/>
              </a:lnSpc>
              <a:buFont typeface="+mj-lt"/>
              <a:buAutoNum type="arabicPeriod" startAt="5"/>
            </a:pPr>
            <a:r>
              <a:rPr lang="en-US" sz="2400" dirty="0" smtClean="0"/>
              <a:t>Other </a:t>
            </a:r>
            <a:r>
              <a:rPr lang="en-US" sz="2400" dirty="0"/>
              <a:t>programming languages especially Java Language, HTML5, and mobile Application development languages</a:t>
            </a:r>
            <a:r>
              <a:rPr lang="en-US" sz="2400" dirty="0" smtClean="0"/>
              <a:t>.</a:t>
            </a:r>
            <a:endParaRPr lang="en-US" sz="2400" dirty="0"/>
          </a:p>
        </p:txBody>
      </p:sp>
    </p:spTree>
    <p:extLst>
      <p:ext uri="{BB962C8B-B14F-4D97-AF65-F5344CB8AC3E}">
        <p14:creationId xmlns:p14="http://schemas.microsoft.com/office/powerpoint/2010/main" val="142769643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12192000" cy="844062"/>
          </a:xfrm>
          <a:prstGeom prst="rect">
            <a:avLst/>
          </a:prstGeom>
          <a:solidFill>
            <a:schemeClr val="tx1"/>
          </a:solid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2800" dirty="0" smtClean="0">
                <a:solidFill>
                  <a:schemeClr val="bg1"/>
                </a:solidFill>
                <a:latin typeface="Aharoni" panose="02010803020104030203" pitchFamily="2" charset="-79"/>
                <a:cs typeface="Aharoni" panose="02010803020104030203" pitchFamily="2" charset="-79"/>
              </a:rPr>
              <a:t>Soft Skills Needed to Get the SAP Related Jobs</a:t>
            </a:r>
            <a:endParaRPr lang="en-US" sz="2800" dirty="0">
              <a:solidFill>
                <a:schemeClr val="bg1"/>
              </a:solidFill>
              <a:latin typeface="Aharoni" panose="02010803020104030203" pitchFamily="2" charset="-79"/>
              <a:cs typeface="Aharoni" panose="02010803020104030203" pitchFamily="2" charset="-79"/>
            </a:endParaRPr>
          </a:p>
        </p:txBody>
      </p:sp>
      <p:pic>
        <p:nvPicPr>
          <p:cNvPr id="3" name="Picture 2"/>
          <p:cNvPicPr>
            <a:picLocks noChangeAspect="1"/>
          </p:cNvPicPr>
          <p:nvPr/>
        </p:nvPicPr>
        <p:blipFill>
          <a:blip r:embed="rId2"/>
          <a:stretch>
            <a:fillRect/>
          </a:stretch>
        </p:blipFill>
        <p:spPr>
          <a:xfrm>
            <a:off x="5710992" y="1485618"/>
            <a:ext cx="6107456" cy="4580592"/>
          </a:xfrm>
          <a:prstGeom prst="rect">
            <a:avLst/>
          </a:prstGeom>
        </p:spPr>
      </p:pic>
      <p:sp>
        <p:nvSpPr>
          <p:cNvPr id="2" name="TextBox 1"/>
          <p:cNvSpPr txBox="1"/>
          <p:nvPr/>
        </p:nvSpPr>
        <p:spPr>
          <a:xfrm>
            <a:off x="876382" y="1171541"/>
            <a:ext cx="5610596" cy="5170646"/>
          </a:xfrm>
          <a:prstGeom prst="rect">
            <a:avLst/>
          </a:prstGeom>
          <a:noFill/>
        </p:spPr>
        <p:txBody>
          <a:bodyPr wrap="square" rtlCol="0">
            <a:spAutoFit/>
          </a:bodyPr>
          <a:lstStyle/>
          <a:p>
            <a:pPr marL="457200" indent="-457200">
              <a:lnSpc>
                <a:spcPct val="150000"/>
              </a:lnSpc>
              <a:buFont typeface="+mj-lt"/>
              <a:buAutoNum type="arabicPeriod"/>
            </a:pPr>
            <a:r>
              <a:rPr lang="en-US" sz="2200" dirty="0" smtClean="0"/>
              <a:t>The English </a:t>
            </a:r>
            <a:r>
              <a:rPr lang="en-US" sz="2200" dirty="0"/>
              <a:t>Language</a:t>
            </a:r>
          </a:p>
          <a:p>
            <a:pPr marL="457200" indent="-457200">
              <a:lnSpc>
                <a:spcPct val="150000"/>
              </a:lnSpc>
              <a:buFont typeface="+mj-lt"/>
              <a:buAutoNum type="arabicPeriod"/>
            </a:pPr>
            <a:r>
              <a:rPr lang="en-US" sz="2200" dirty="0"/>
              <a:t>Analytical </a:t>
            </a:r>
            <a:r>
              <a:rPr lang="en-US" sz="2200" dirty="0" smtClean="0"/>
              <a:t>Skills</a:t>
            </a:r>
            <a:endParaRPr lang="en-US" sz="2200" dirty="0"/>
          </a:p>
          <a:p>
            <a:pPr marL="457200" indent="-457200">
              <a:lnSpc>
                <a:spcPct val="150000"/>
              </a:lnSpc>
              <a:buFont typeface="+mj-lt"/>
              <a:buAutoNum type="arabicPeriod"/>
            </a:pPr>
            <a:r>
              <a:rPr lang="en-US" sz="2200" dirty="0"/>
              <a:t>Communication skills</a:t>
            </a:r>
          </a:p>
          <a:p>
            <a:pPr marL="457200" indent="-457200">
              <a:lnSpc>
                <a:spcPct val="150000"/>
              </a:lnSpc>
              <a:buFont typeface="+mj-lt"/>
              <a:buAutoNum type="arabicPeriod"/>
            </a:pPr>
            <a:r>
              <a:rPr lang="en-US" sz="2200" dirty="0" smtClean="0"/>
              <a:t>Teamwork </a:t>
            </a:r>
            <a:r>
              <a:rPr lang="en-US" sz="2200" dirty="0"/>
              <a:t>and collaboration</a:t>
            </a:r>
          </a:p>
          <a:p>
            <a:pPr marL="457200" indent="-457200">
              <a:lnSpc>
                <a:spcPct val="150000"/>
              </a:lnSpc>
              <a:buFont typeface="+mj-lt"/>
              <a:buAutoNum type="arabicPeriod"/>
            </a:pPr>
            <a:r>
              <a:rPr lang="en-US" sz="2200" dirty="0" smtClean="0"/>
              <a:t>Adaptability</a:t>
            </a:r>
          </a:p>
          <a:p>
            <a:pPr marL="457200" indent="-457200">
              <a:lnSpc>
                <a:spcPct val="150000"/>
              </a:lnSpc>
              <a:buFont typeface="+mj-lt"/>
              <a:buAutoNum type="arabicPeriod"/>
            </a:pPr>
            <a:r>
              <a:rPr lang="en-US" sz="2200" dirty="0"/>
              <a:t>Problem </a:t>
            </a:r>
            <a:r>
              <a:rPr lang="en-US" sz="2200" dirty="0" smtClean="0"/>
              <a:t>solving</a:t>
            </a:r>
          </a:p>
          <a:p>
            <a:pPr marL="457200" indent="-457200">
              <a:lnSpc>
                <a:spcPct val="150000"/>
              </a:lnSpc>
              <a:buFont typeface="+mj-lt"/>
              <a:buAutoNum type="arabicPeriod"/>
            </a:pPr>
            <a:r>
              <a:rPr lang="en-US" sz="2200" dirty="0"/>
              <a:t>Critical </a:t>
            </a:r>
            <a:r>
              <a:rPr lang="en-US" sz="2200" dirty="0" smtClean="0"/>
              <a:t>observation</a:t>
            </a:r>
          </a:p>
          <a:p>
            <a:pPr marL="457200" indent="-457200">
              <a:lnSpc>
                <a:spcPct val="150000"/>
              </a:lnSpc>
              <a:buFont typeface="+mj-lt"/>
              <a:buAutoNum type="arabicPeriod"/>
            </a:pPr>
            <a:r>
              <a:rPr lang="en-US" sz="2200" dirty="0"/>
              <a:t>Conflict </a:t>
            </a:r>
            <a:r>
              <a:rPr lang="en-US" sz="2200" dirty="0" smtClean="0"/>
              <a:t>resolution</a:t>
            </a:r>
          </a:p>
          <a:p>
            <a:pPr marL="457200" indent="-457200">
              <a:lnSpc>
                <a:spcPct val="150000"/>
              </a:lnSpc>
              <a:buFont typeface="+mj-lt"/>
              <a:buAutoNum type="arabicPeriod"/>
            </a:pPr>
            <a:r>
              <a:rPr lang="en-US" sz="2200" dirty="0" smtClean="0"/>
              <a:t>Assertiveness</a:t>
            </a:r>
          </a:p>
          <a:p>
            <a:pPr marL="457200" indent="-457200">
              <a:lnSpc>
                <a:spcPct val="150000"/>
              </a:lnSpc>
              <a:buFont typeface="+mj-lt"/>
              <a:buAutoNum type="arabicPeriod"/>
            </a:pPr>
            <a:r>
              <a:rPr lang="en-US" sz="2200" dirty="0" smtClean="0"/>
              <a:t>Risk Taking</a:t>
            </a:r>
            <a:endParaRPr lang="en-US" sz="2200" dirty="0"/>
          </a:p>
        </p:txBody>
      </p:sp>
    </p:spTree>
    <p:extLst>
      <p:ext uri="{BB962C8B-B14F-4D97-AF65-F5344CB8AC3E}">
        <p14:creationId xmlns:p14="http://schemas.microsoft.com/office/powerpoint/2010/main" val="11191686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
            <a:ext cx="12192000" cy="844062"/>
          </a:xfrm>
          <a:prstGeom prst="rect">
            <a:avLst/>
          </a:prstGeom>
          <a:solidFill>
            <a:schemeClr val="tx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smtClean="0">
                <a:solidFill>
                  <a:schemeClr val="bg1"/>
                </a:solidFill>
                <a:latin typeface="Aharoni" panose="02010803020104030203" pitchFamily="2" charset="-79"/>
                <a:cs typeface="Aharoni" panose="02010803020104030203" pitchFamily="2" charset="-79"/>
              </a:rPr>
              <a:t>Current Economic Situation</a:t>
            </a:r>
            <a:endParaRPr lang="en-US" sz="2800" dirty="0">
              <a:solidFill>
                <a:schemeClr val="bg1"/>
              </a:solidFill>
              <a:latin typeface="Aharoni" panose="02010803020104030203" pitchFamily="2" charset="-79"/>
              <a:cs typeface="Aharoni" panose="02010803020104030203" pitchFamily="2" charset="-79"/>
            </a:endParaRPr>
          </a:p>
        </p:txBody>
      </p:sp>
      <p:pic>
        <p:nvPicPr>
          <p:cNvPr id="4098" name="Picture 2" descr="focuseconomics_2016glob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832343"/>
            <a:ext cx="12086493" cy="591663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16522" y="905613"/>
            <a:ext cx="11453445" cy="4524315"/>
          </a:xfrm>
          <a:prstGeom prst="rect">
            <a:avLst/>
          </a:prstGeom>
          <a:solidFill>
            <a:srgbClr val="FFFFFF">
              <a:alpha val="80000"/>
            </a:srgbClr>
          </a:solidFill>
        </p:spPr>
        <p:txBody>
          <a:bodyPr wrap="square" rtlCol="0">
            <a:spAutoFit/>
          </a:bodyPr>
          <a:lstStyle/>
          <a:p>
            <a:pPr algn="ctr"/>
            <a:endParaRPr lang="en-US" sz="5400" b="1" dirty="0" smtClean="0"/>
          </a:p>
          <a:p>
            <a:pPr algn="ctr"/>
            <a:r>
              <a:rPr lang="en-US" sz="5400" b="1" dirty="0" smtClean="0"/>
              <a:t>Mostly SLOW or WEAK </a:t>
            </a:r>
          </a:p>
          <a:p>
            <a:pPr algn="ctr"/>
            <a:r>
              <a:rPr lang="en-US" sz="5400" b="1" dirty="0" smtClean="0"/>
              <a:t>Economic Growth </a:t>
            </a:r>
          </a:p>
          <a:p>
            <a:pPr algn="ctr"/>
            <a:r>
              <a:rPr lang="en-US" sz="5400" b="1" dirty="0" smtClean="0"/>
              <a:t>(Only 3.1%) !</a:t>
            </a:r>
          </a:p>
          <a:p>
            <a:pPr algn="ctr"/>
            <a:r>
              <a:rPr lang="en-US" sz="7200" b="1" dirty="0" smtClean="0">
                <a:solidFill>
                  <a:srgbClr val="FF0000"/>
                </a:solidFill>
              </a:rPr>
              <a:t>WHY?</a:t>
            </a:r>
            <a:endParaRPr lang="en-US" sz="5400" b="1" dirty="0">
              <a:solidFill>
                <a:srgbClr val="FF0000"/>
              </a:solidFill>
            </a:endParaRPr>
          </a:p>
        </p:txBody>
      </p:sp>
    </p:spTree>
    <p:extLst>
      <p:ext uri="{BB962C8B-B14F-4D97-AF65-F5344CB8AC3E}">
        <p14:creationId xmlns:p14="http://schemas.microsoft.com/office/powerpoint/2010/main" val="3095082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ppt_x"/>
                                          </p:val>
                                        </p:tav>
                                        <p:tav tm="100000">
                                          <p:val>
                                            <p:strVal val="#ppt_x"/>
                                          </p:val>
                                        </p:tav>
                                      </p:tavLst>
                                    </p:anim>
                                    <p:anim calcmode="lin" valueType="num">
                                      <p:cBhvr additive="base">
                                        <p:cTn id="8" dur="2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12192000" cy="844062"/>
          </a:xfrm>
          <a:prstGeom prst="rect">
            <a:avLst/>
          </a:prstGeom>
          <a:solidFill>
            <a:schemeClr val="tx1"/>
          </a:solid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2800" dirty="0" smtClean="0">
                <a:solidFill>
                  <a:schemeClr val="bg1"/>
                </a:solidFill>
                <a:latin typeface="Aharoni" panose="02010803020104030203" pitchFamily="2" charset="-79"/>
                <a:cs typeface="Aharoni" panose="02010803020104030203" pitchFamily="2" charset="-79"/>
              </a:rPr>
              <a:t>Where to Get Started with SAP Related Skills – Free of Charge</a:t>
            </a:r>
            <a:endParaRPr lang="en-US" sz="2800" dirty="0">
              <a:solidFill>
                <a:schemeClr val="bg1"/>
              </a:solidFill>
              <a:latin typeface="Aharoni" panose="02010803020104030203" pitchFamily="2" charset="-79"/>
              <a:cs typeface="Aharoni" panose="02010803020104030203" pitchFamily="2" charset="-79"/>
            </a:endParaRPr>
          </a:p>
        </p:txBody>
      </p:sp>
      <p:grpSp>
        <p:nvGrpSpPr>
          <p:cNvPr id="3" name="Group 2"/>
          <p:cNvGrpSpPr/>
          <p:nvPr/>
        </p:nvGrpSpPr>
        <p:grpSpPr>
          <a:xfrm>
            <a:off x="267065" y="1023863"/>
            <a:ext cx="12058839" cy="3707475"/>
            <a:chOff x="288672" y="1003761"/>
            <a:chExt cx="12058839" cy="3707475"/>
          </a:xfrm>
        </p:grpSpPr>
        <p:pic>
          <p:nvPicPr>
            <p:cNvPr id="11" name="Picture 10"/>
            <p:cNvPicPr>
              <a:picLocks noChangeAspect="1"/>
            </p:cNvPicPr>
            <p:nvPr/>
          </p:nvPicPr>
          <p:blipFill>
            <a:blip r:embed="rId2"/>
            <a:stretch>
              <a:fillRect/>
            </a:stretch>
          </p:blipFill>
          <p:spPr>
            <a:xfrm>
              <a:off x="288672" y="1003761"/>
              <a:ext cx="7281893" cy="3707475"/>
            </a:xfrm>
            <a:prstGeom prst="rect">
              <a:avLst/>
            </a:prstGeom>
          </p:spPr>
        </p:pic>
        <p:sp>
          <p:nvSpPr>
            <p:cNvPr id="17" name="TextBox 16"/>
            <p:cNvSpPr txBox="1"/>
            <p:nvPr/>
          </p:nvSpPr>
          <p:spPr>
            <a:xfrm>
              <a:off x="7664142" y="1125505"/>
              <a:ext cx="4683369" cy="50629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000" dirty="0" smtClean="0"/>
                <a:t>SAP website – </a:t>
              </a:r>
              <a:r>
                <a:rPr lang="en-US" sz="2000" dirty="0" smtClean="0">
                  <a:hlinkClick r:id="rId3"/>
                </a:rPr>
                <a:t>http://www.sap.com</a:t>
              </a:r>
              <a:endParaRPr lang="en-US" sz="2000" dirty="0" smtClean="0"/>
            </a:p>
          </p:txBody>
        </p:sp>
      </p:grpSp>
      <p:grpSp>
        <p:nvGrpSpPr>
          <p:cNvPr id="4" name="Group 3"/>
          <p:cNvGrpSpPr/>
          <p:nvPr/>
        </p:nvGrpSpPr>
        <p:grpSpPr>
          <a:xfrm>
            <a:off x="288670" y="1289517"/>
            <a:ext cx="12037234" cy="4012759"/>
            <a:chOff x="288670" y="1289517"/>
            <a:chExt cx="12037234" cy="4012759"/>
          </a:xfrm>
        </p:grpSpPr>
        <p:sp>
          <p:nvSpPr>
            <p:cNvPr id="18" name="TextBox 17"/>
            <p:cNvSpPr txBox="1"/>
            <p:nvPr/>
          </p:nvSpPr>
          <p:spPr>
            <a:xfrm>
              <a:off x="7642535" y="1508462"/>
              <a:ext cx="4683369" cy="96795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000" dirty="0" err="1" smtClean="0"/>
                <a:t>Edugate’s</a:t>
              </a:r>
              <a:r>
                <a:rPr lang="en-US" sz="2000" dirty="0" smtClean="0"/>
                <a:t> </a:t>
              </a:r>
              <a:r>
                <a:rPr lang="en-US" sz="2000" dirty="0"/>
                <a:t>SAP ERP demo – </a:t>
              </a:r>
              <a:r>
                <a:rPr lang="en-US" sz="2000" dirty="0">
                  <a:hlinkClick r:id="rId4"/>
                </a:rPr>
                <a:t>http://</a:t>
              </a:r>
              <a:r>
                <a:rPr lang="en-US" sz="2000" dirty="0" smtClean="0">
                  <a:hlinkClick r:id="rId4"/>
                </a:rPr>
                <a:t>www.edugate.co.id/demo</a:t>
              </a:r>
              <a:endParaRPr lang="en-US" sz="2000" dirty="0"/>
            </a:p>
          </p:txBody>
        </p:sp>
        <p:grpSp>
          <p:nvGrpSpPr>
            <p:cNvPr id="12" name="Group 11"/>
            <p:cNvGrpSpPr/>
            <p:nvPr/>
          </p:nvGrpSpPr>
          <p:grpSpPr>
            <a:xfrm>
              <a:off x="288670" y="1289517"/>
              <a:ext cx="7242695" cy="4012759"/>
              <a:chOff x="329439" y="2336800"/>
              <a:chExt cx="4359639" cy="2451100"/>
            </a:xfrm>
          </p:grpSpPr>
          <p:pic>
            <p:nvPicPr>
              <p:cNvPr id="13" name="Picture 12"/>
              <p:cNvPicPr>
                <a:picLocks noChangeAspect="1"/>
              </p:cNvPicPr>
              <p:nvPr/>
            </p:nvPicPr>
            <p:blipFill>
              <a:blip r:embed="rId5"/>
              <a:stretch>
                <a:fillRect/>
              </a:stretch>
            </p:blipFill>
            <p:spPr>
              <a:xfrm>
                <a:off x="329439" y="2336800"/>
                <a:ext cx="4359639" cy="2451100"/>
              </a:xfrm>
              <a:prstGeom prst="rect">
                <a:avLst/>
              </a:prstGeom>
            </p:spPr>
          </p:pic>
          <p:sp>
            <p:nvSpPr>
              <p:cNvPr id="14" name="Rectangle 13"/>
              <p:cNvSpPr/>
              <p:nvPr/>
            </p:nvSpPr>
            <p:spPr>
              <a:xfrm>
                <a:off x="329439" y="4642338"/>
                <a:ext cx="4359639" cy="1455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 name="Group 5"/>
          <p:cNvGrpSpPr/>
          <p:nvPr/>
        </p:nvGrpSpPr>
        <p:grpSpPr>
          <a:xfrm>
            <a:off x="288670" y="1621984"/>
            <a:ext cx="12037234" cy="3832894"/>
            <a:chOff x="288670" y="1621984"/>
            <a:chExt cx="12037234" cy="3832894"/>
          </a:xfrm>
        </p:grpSpPr>
        <p:sp>
          <p:nvSpPr>
            <p:cNvPr id="2" name="TextBox 1"/>
            <p:cNvSpPr txBox="1"/>
            <p:nvPr/>
          </p:nvSpPr>
          <p:spPr>
            <a:xfrm>
              <a:off x="7642535" y="2421131"/>
              <a:ext cx="4683369" cy="96795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000" dirty="0" err="1" smtClean="0"/>
                <a:t>OpenSAP</a:t>
              </a:r>
              <a:r>
                <a:rPr lang="en-US" sz="2000" dirty="0" smtClean="0"/>
                <a:t> Courses – </a:t>
              </a:r>
              <a:r>
                <a:rPr lang="en-US" sz="2000" dirty="0" smtClean="0">
                  <a:hlinkClick r:id="rId6"/>
                </a:rPr>
                <a:t>http://open.sap.com/courses</a:t>
              </a:r>
              <a:endParaRPr lang="en-US" sz="2000" dirty="0" smtClean="0"/>
            </a:p>
          </p:txBody>
        </p:sp>
        <p:pic>
          <p:nvPicPr>
            <p:cNvPr id="15" name="Picture 14"/>
            <p:cNvPicPr>
              <a:picLocks noChangeAspect="1"/>
            </p:cNvPicPr>
            <p:nvPr/>
          </p:nvPicPr>
          <p:blipFill>
            <a:blip r:embed="rId7"/>
            <a:stretch>
              <a:fillRect/>
            </a:stretch>
          </p:blipFill>
          <p:spPr>
            <a:xfrm>
              <a:off x="288670" y="1621984"/>
              <a:ext cx="7242695" cy="3832894"/>
            </a:xfrm>
            <a:prstGeom prst="rect">
              <a:avLst/>
            </a:prstGeom>
          </p:spPr>
        </p:pic>
      </p:grpSp>
      <p:grpSp>
        <p:nvGrpSpPr>
          <p:cNvPr id="8" name="Group 7"/>
          <p:cNvGrpSpPr/>
          <p:nvPr/>
        </p:nvGrpSpPr>
        <p:grpSpPr>
          <a:xfrm>
            <a:off x="267064" y="1751846"/>
            <a:ext cx="12118723" cy="3862770"/>
            <a:chOff x="267064" y="1751846"/>
            <a:chExt cx="12118723" cy="3862770"/>
          </a:xfrm>
        </p:grpSpPr>
        <p:sp>
          <p:nvSpPr>
            <p:cNvPr id="19" name="TextBox 18"/>
            <p:cNvSpPr txBox="1"/>
            <p:nvPr/>
          </p:nvSpPr>
          <p:spPr>
            <a:xfrm>
              <a:off x="7702418" y="3459667"/>
              <a:ext cx="4683369" cy="50629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000" dirty="0" smtClean="0"/>
                <a:t>SAP </a:t>
              </a:r>
              <a:r>
                <a:rPr lang="en-US" sz="2000" dirty="0"/>
                <a:t>Help – </a:t>
              </a:r>
              <a:r>
                <a:rPr lang="en-US" sz="2000" dirty="0">
                  <a:hlinkClick r:id="rId8"/>
                </a:rPr>
                <a:t>http://</a:t>
              </a:r>
              <a:r>
                <a:rPr lang="en-US" sz="2000" dirty="0" smtClean="0">
                  <a:hlinkClick r:id="rId8"/>
                </a:rPr>
                <a:t>help.sap.com</a:t>
              </a:r>
              <a:endParaRPr lang="en-US" sz="2000" dirty="0" smtClean="0"/>
            </a:p>
          </p:txBody>
        </p:sp>
        <p:pic>
          <p:nvPicPr>
            <p:cNvPr id="16" name="Picture 15"/>
            <p:cNvPicPr>
              <a:picLocks noChangeAspect="1"/>
            </p:cNvPicPr>
            <p:nvPr/>
          </p:nvPicPr>
          <p:blipFill>
            <a:blip r:embed="rId9"/>
            <a:stretch>
              <a:fillRect/>
            </a:stretch>
          </p:blipFill>
          <p:spPr>
            <a:xfrm>
              <a:off x="267064" y="1751846"/>
              <a:ext cx="7242695" cy="3862770"/>
            </a:xfrm>
            <a:prstGeom prst="rect">
              <a:avLst/>
            </a:prstGeom>
          </p:spPr>
        </p:pic>
      </p:grpSp>
      <p:grpSp>
        <p:nvGrpSpPr>
          <p:cNvPr id="9" name="Group 8"/>
          <p:cNvGrpSpPr/>
          <p:nvPr/>
        </p:nvGrpSpPr>
        <p:grpSpPr>
          <a:xfrm>
            <a:off x="275860" y="1880126"/>
            <a:ext cx="12109926" cy="3857464"/>
            <a:chOff x="275860" y="1880126"/>
            <a:chExt cx="12109926" cy="3857464"/>
          </a:xfrm>
        </p:grpSpPr>
        <p:sp>
          <p:nvSpPr>
            <p:cNvPr id="21" name="TextBox 20"/>
            <p:cNvSpPr txBox="1"/>
            <p:nvPr/>
          </p:nvSpPr>
          <p:spPr>
            <a:xfrm>
              <a:off x="7702417" y="3951816"/>
              <a:ext cx="4683369" cy="96795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000" dirty="0" smtClean="0"/>
                <a:t>SAP </a:t>
              </a:r>
              <a:r>
                <a:rPr lang="en-US" sz="2000" dirty="0"/>
                <a:t>Community Network and </a:t>
              </a:r>
              <a:r>
                <a:rPr lang="en-US" sz="2000" dirty="0" smtClean="0"/>
                <a:t>other websites – </a:t>
              </a:r>
              <a:r>
                <a:rPr lang="en-US" sz="2000" dirty="0" smtClean="0">
                  <a:hlinkClick r:id="rId10"/>
                </a:rPr>
                <a:t>http://scn.sap.com</a:t>
              </a:r>
              <a:endParaRPr lang="en-US" sz="2000" dirty="0" smtClean="0"/>
            </a:p>
          </p:txBody>
        </p:sp>
        <p:pic>
          <p:nvPicPr>
            <p:cNvPr id="7" name="Picture 6"/>
            <p:cNvPicPr>
              <a:picLocks noChangeAspect="1"/>
            </p:cNvPicPr>
            <p:nvPr/>
          </p:nvPicPr>
          <p:blipFill>
            <a:blip r:embed="rId11"/>
            <a:stretch>
              <a:fillRect/>
            </a:stretch>
          </p:blipFill>
          <p:spPr>
            <a:xfrm>
              <a:off x="275860" y="1880126"/>
              <a:ext cx="7242695" cy="3857464"/>
            </a:xfrm>
            <a:prstGeom prst="rect">
              <a:avLst/>
            </a:prstGeom>
          </p:spPr>
        </p:pic>
      </p:grpSp>
      <p:grpSp>
        <p:nvGrpSpPr>
          <p:cNvPr id="23" name="Group 22"/>
          <p:cNvGrpSpPr/>
          <p:nvPr/>
        </p:nvGrpSpPr>
        <p:grpSpPr>
          <a:xfrm>
            <a:off x="1040272" y="1003775"/>
            <a:ext cx="11151729" cy="4888194"/>
            <a:chOff x="1040272" y="1003775"/>
            <a:chExt cx="11151729" cy="4888194"/>
          </a:xfrm>
        </p:grpSpPr>
        <p:sp>
          <p:nvSpPr>
            <p:cNvPr id="20" name="TextBox 19"/>
            <p:cNvSpPr txBox="1"/>
            <p:nvPr/>
          </p:nvSpPr>
          <p:spPr>
            <a:xfrm>
              <a:off x="7702417" y="4876306"/>
              <a:ext cx="4489584" cy="101566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000" dirty="0" smtClean="0"/>
                <a:t>And Most Importantly:</a:t>
              </a:r>
            </a:p>
            <a:p>
              <a:pPr lvl="1">
                <a:lnSpc>
                  <a:spcPct val="150000"/>
                </a:lnSpc>
              </a:pPr>
              <a:r>
                <a:rPr lang="en-US" sz="2000" dirty="0" smtClean="0"/>
                <a:t>Networking </a:t>
              </a:r>
              <a:r>
                <a:rPr lang="en-US" sz="2000" dirty="0"/>
                <a:t>with SAP </a:t>
              </a:r>
              <a:r>
                <a:rPr lang="en-US" sz="2000" dirty="0" smtClean="0"/>
                <a:t>specialists</a:t>
              </a:r>
              <a:endParaRPr lang="en-US" sz="2000" dirty="0"/>
            </a:p>
          </p:txBody>
        </p:sp>
        <p:pic>
          <p:nvPicPr>
            <p:cNvPr id="10" name="Picture 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40272" y="1003775"/>
              <a:ext cx="5215385" cy="4814202"/>
            </a:xfrm>
            <a:prstGeom prst="rect">
              <a:avLst/>
            </a:prstGeom>
          </p:spPr>
        </p:pic>
      </p:grpSp>
    </p:spTree>
    <p:extLst>
      <p:ext uri="{BB962C8B-B14F-4D97-AF65-F5344CB8AC3E}">
        <p14:creationId xmlns:p14="http://schemas.microsoft.com/office/powerpoint/2010/main" val="373859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1000"/>
                                        <p:tgtEl>
                                          <p:spTgt spid="23"/>
                                        </p:tgtEl>
                                      </p:cBhvr>
                                    </p:animEffect>
                                    <p:anim calcmode="lin" valueType="num">
                                      <p:cBhvr>
                                        <p:cTn id="42" dur="1000" fill="hold"/>
                                        <p:tgtEl>
                                          <p:spTgt spid="23"/>
                                        </p:tgtEl>
                                        <p:attrNameLst>
                                          <p:attrName>ppt_x</p:attrName>
                                        </p:attrNameLst>
                                      </p:cBhvr>
                                      <p:tavLst>
                                        <p:tav tm="0">
                                          <p:val>
                                            <p:strVal val="#ppt_x"/>
                                          </p:val>
                                        </p:tav>
                                        <p:tav tm="100000">
                                          <p:val>
                                            <p:strVal val="#ppt_x"/>
                                          </p:val>
                                        </p:tav>
                                      </p:tavLst>
                                    </p:anim>
                                    <p:anim calcmode="lin" valueType="num">
                                      <p:cBhvr>
                                        <p:cTn id="4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12192000" cy="844062"/>
          </a:xfrm>
          <a:prstGeom prst="rect">
            <a:avLst/>
          </a:prstGeom>
          <a:solidFill>
            <a:schemeClr val="tx1"/>
          </a:solid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2800" dirty="0" smtClean="0">
                <a:solidFill>
                  <a:schemeClr val="bg1"/>
                </a:solidFill>
                <a:latin typeface="Aharoni" panose="02010803020104030203" pitchFamily="2" charset="-79"/>
                <a:cs typeface="Aharoni" panose="02010803020104030203" pitchFamily="2" charset="-79"/>
              </a:rPr>
              <a:t>Where to Get Started with SAP Related Skills</a:t>
            </a:r>
            <a:endParaRPr lang="en-US" sz="2800" dirty="0">
              <a:solidFill>
                <a:schemeClr val="bg1"/>
              </a:solidFill>
              <a:latin typeface="Aharoni" panose="02010803020104030203" pitchFamily="2" charset="-79"/>
              <a:cs typeface="Aharoni" panose="02010803020104030203" pitchFamily="2" charset="-79"/>
            </a:endParaRPr>
          </a:p>
        </p:txBody>
      </p:sp>
      <p:grpSp>
        <p:nvGrpSpPr>
          <p:cNvPr id="23" name="Group 22"/>
          <p:cNvGrpSpPr/>
          <p:nvPr/>
        </p:nvGrpSpPr>
        <p:grpSpPr>
          <a:xfrm>
            <a:off x="105482" y="1058343"/>
            <a:ext cx="11730918" cy="4654596"/>
            <a:chOff x="-1698043" y="1051429"/>
            <a:chExt cx="9678471" cy="3482995"/>
          </a:xfrm>
        </p:grpSpPr>
        <p:pic>
          <p:nvPicPr>
            <p:cNvPr id="12" name="Picture 11"/>
            <p:cNvPicPr>
              <a:picLocks noChangeAspect="1"/>
            </p:cNvPicPr>
            <p:nvPr/>
          </p:nvPicPr>
          <p:blipFill>
            <a:blip r:embed="rId2"/>
            <a:stretch>
              <a:fillRect/>
            </a:stretch>
          </p:blipFill>
          <p:spPr>
            <a:xfrm>
              <a:off x="-1698043" y="1051429"/>
              <a:ext cx="7042762" cy="3482995"/>
            </a:xfrm>
            <a:prstGeom prst="rect">
              <a:avLst/>
            </a:prstGeom>
          </p:spPr>
        </p:pic>
        <p:sp>
          <p:nvSpPr>
            <p:cNvPr id="22" name="Rectangle 21"/>
            <p:cNvSpPr/>
            <p:nvPr/>
          </p:nvSpPr>
          <p:spPr>
            <a:xfrm>
              <a:off x="5555844" y="1129989"/>
              <a:ext cx="2424584" cy="690920"/>
            </a:xfrm>
            <a:prstGeom prst="rect">
              <a:avLst/>
            </a:prstGeom>
            <a:solidFill>
              <a:schemeClr val="bg1"/>
            </a:solidFill>
          </p:spPr>
          <p:txBody>
            <a:bodyPr wrap="square">
              <a:spAutoFit/>
            </a:bodyPr>
            <a:lstStyle/>
            <a:p>
              <a:pPr marL="292100" indent="-292100">
                <a:lnSpc>
                  <a:spcPct val="150000"/>
                </a:lnSpc>
                <a:buAutoNum type="arabicPeriod"/>
              </a:pPr>
              <a:r>
                <a:rPr lang="en-US" dirty="0" smtClean="0"/>
                <a:t>SAP </a:t>
              </a:r>
              <a:r>
                <a:rPr lang="en-US" dirty="0"/>
                <a:t>Classroom </a:t>
              </a:r>
              <a:r>
                <a:rPr lang="en-US" dirty="0" smtClean="0"/>
                <a:t>Training (Rp.6.9 </a:t>
              </a:r>
              <a:r>
                <a:rPr lang="en-US" dirty="0" err="1" smtClean="0"/>
                <a:t>mio</a:t>
              </a:r>
              <a:r>
                <a:rPr lang="en-US" dirty="0" smtClean="0"/>
                <a:t> – Rp.70 </a:t>
              </a:r>
              <a:r>
                <a:rPr lang="en-US" dirty="0" err="1" smtClean="0"/>
                <a:t>mio</a:t>
              </a:r>
              <a:r>
                <a:rPr lang="en-US" dirty="0" smtClean="0"/>
                <a:t>)</a:t>
              </a:r>
              <a:endParaRPr lang="en-US" dirty="0"/>
            </a:p>
          </p:txBody>
        </p:sp>
      </p:grpSp>
      <p:grpSp>
        <p:nvGrpSpPr>
          <p:cNvPr id="25" name="Group 24"/>
          <p:cNvGrpSpPr/>
          <p:nvPr/>
        </p:nvGrpSpPr>
        <p:grpSpPr>
          <a:xfrm>
            <a:off x="125119" y="1583950"/>
            <a:ext cx="12138912" cy="4525509"/>
            <a:chOff x="125119" y="1583950"/>
            <a:chExt cx="12138912" cy="4525509"/>
          </a:xfrm>
        </p:grpSpPr>
        <p:pic>
          <p:nvPicPr>
            <p:cNvPr id="11" name="Picture 10"/>
            <p:cNvPicPr>
              <a:picLocks noChangeAspect="1"/>
            </p:cNvPicPr>
            <p:nvPr/>
          </p:nvPicPr>
          <p:blipFill>
            <a:blip r:embed="rId3"/>
            <a:stretch>
              <a:fillRect/>
            </a:stretch>
          </p:blipFill>
          <p:spPr>
            <a:xfrm>
              <a:off x="125119" y="1583950"/>
              <a:ext cx="8497000" cy="4525509"/>
            </a:xfrm>
            <a:prstGeom prst="rect">
              <a:avLst/>
            </a:prstGeom>
          </p:spPr>
        </p:pic>
        <p:sp>
          <p:nvSpPr>
            <p:cNvPr id="24" name="Rectangle 23"/>
            <p:cNvSpPr/>
            <p:nvPr/>
          </p:nvSpPr>
          <p:spPr>
            <a:xfrm>
              <a:off x="8957228" y="2122889"/>
              <a:ext cx="3306803" cy="923330"/>
            </a:xfrm>
            <a:prstGeom prst="rect">
              <a:avLst/>
            </a:prstGeom>
            <a:solidFill>
              <a:schemeClr val="bg1"/>
            </a:solidFill>
          </p:spPr>
          <p:txBody>
            <a:bodyPr wrap="none">
              <a:spAutoFit/>
            </a:bodyPr>
            <a:lstStyle/>
            <a:p>
              <a:pPr>
                <a:lnSpc>
                  <a:spcPct val="150000"/>
                </a:lnSpc>
              </a:pPr>
              <a:r>
                <a:rPr lang="en-US" dirty="0" smtClean="0"/>
                <a:t>2. SAP UPP </a:t>
              </a:r>
            </a:p>
            <a:p>
              <a:pPr>
                <a:lnSpc>
                  <a:spcPct val="150000"/>
                </a:lnSpc>
              </a:pPr>
              <a:r>
                <a:rPr lang="en-US" dirty="0" smtClean="0"/>
                <a:t>    (Purchased through University)</a:t>
              </a:r>
              <a:endParaRPr lang="en-US" dirty="0"/>
            </a:p>
          </p:txBody>
        </p:sp>
      </p:grpSp>
      <p:grpSp>
        <p:nvGrpSpPr>
          <p:cNvPr id="19" name="Group 18"/>
          <p:cNvGrpSpPr/>
          <p:nvPr/>
        </p:nvGrpSpPr>
        <p:grpSpPr>
          <a:xfrm>
            <a:off x="160445" y="1949695"/>
            <a:ext cx="11715280" cy="4457577"/>
            <a:chOff x="216714" y="1378119"/>
            <a:chExt cx="11715280" cy="4457577"/>
          </a:xfrm>
        </p:grpSpPr>
        <p:pic>
          <p:nvPicPr>
            <p:cNvPr id="8" name="Picture 7"/>
            <p:cNvPicPr>
              <a:picLocks noChangeAspect="1"/>
            </p:cNvPicPr>
            <p:nvPr/>
          </p:nvPicPr>
          <p:blipFill>
            <a:blip r:embed="rId4"/>
            <a:stretch>
              <a:fillRect/>
            </a:stretch>
          </p:blipFill>
          <p:spPr>
            <a:xfrm>
              <a:off x="216714" y="1378119"/>
              <a:ext cx="8500949" cy="4457577"/>
            </a:xfrm>
            <a:prstGeom prst="rect">
              <a:avLst/>
            </a:prstGeom>
          </p:spPr>
        </p:pic>
        <p:sp>
          <p:nvSpPr>
            <p:cNvPr id="18" name="Rectangle 17"/>
            <p:cNvSpPr/>
            <p:nvPr/>
          </p:nvSpPr>
          <p:spPr>
            <a:xfrm>
              <a:off x="9014208" y="2474643"/>
              <a:ext cx="2917786" cy="464871"/>
            </a:xfrm>
            <a:prstGeom prst="rect">
              <a:avLst/>
            </a:prstGeom>
          </p:spPr>
          <p:txBody>
            <a:bodyPr wrap="none">
              <a:spAutoFit/>
            </a:bodyPr>
            <a:lstStyle/>
            <a:p>
              <a:pPr>
                <a:lnSpc>
                  <a:spcPct val="150000"/>
                </a:lnSpc>
              </a:pPr>
              <a:r>
                <a:rPr lang="en-US" dirty="0" smtClean="0"/>
                <a:t>3. Learning Hub (Rp.4.2 </a:t>
              </a:r>
              <a:r>
                <a:rPr lang="en-US" dirty="0" err="1" smtClean="0"/>
                <a:t>mio</a:t>
              </a:r>
              <a:r>
                <a:rPr lang="en-US" dirty="0" smtClean="0"/>
                <a:t>) </a:t>
              </a:r>
              <a:endParaRPr lang="en-US" dirty="0"/>
            </a:p>
          </p:txBody>
        </p:sp>
      </p:grpSp>
      <p:grpSp>
        <p:nvGrpSpPr>
          <p:cNvPr id="21" name="Group 20"/>
          <p:cNvGrpSpPr/>
          <p:nvPr/>
        </p:nvGrpSpPr>
        <p:grpSpPr>
          <a:xfrm>
            <a:off x="151237" y="1881763"/>
            <a:ext cx="11790480" cy="4503873"/>
            <a:chOff x="232415" y="1785066"/>
            <a:chExt cx="11699881" cy="4503873"/>
          </a:xfrm>
        </p:grpSpPr>
        <p:pic>
          <p:nvPicPr>
            <p:cNvPr id="15" name="Picture 14"/>
            <p:cNvPicPr>
              <a:picLocks noChangeAspect="1"/>
            </p:cNvPicPr>
            <p:nvPr/>
          </p:nvPicPr>
          <p:blipFill>
            <a:blip r:embed="rId5"/>
            <a:stretch>
              <a:fillRect/>
            </a:stretch>
          </p:blipFill>
          <p:spPr>
            <a:xfrm>
              <a:off x="232415" y="1785066"/>
              <a:ext cx="8444761" cy="4503873"/>
            </a:xfrm>
            <a:prstGeom prst="rect">
              <a:avLst/>
            </a:prstGeom>
          </p:spPr>
        </p:pic>
        <p:sp>
          <p:nvSpPr>
            <p:cNvPr id="20" name="Rectangle 19"/>
            <p:cNvSpPr/>
            <p:nvPr/>
          </p:nvSpPr>
          <p:spPr>
            <a:xfrm>
              <a:off x="8974428" y="3351185"/>
              <a:ext cx="2957868" cy="1754326"/>
            </a:xfrm>
            <a:prstGeom prst="rect">
              <a:avLst/>
            </a:prstGeom>
            <a:solidFill>
              <a:schemeClr val="bg1"/>
            </a:solidFill>
          </p:spPr>
          <p:txBody>
            <a:bodyPr wrap="square">
              <a:spAutoFit/>
            </a:bodyPr>
            <a:lstStyle/>
            <a:p>
              <a:pPr marL="177800" indent="-177800">
                <a:lnSpc>
                  <a:spcPct val="150000"/>
                </a:lnSpc>
              </a:pPr>
              <a:r>
                <a:rPr lang="en-US" dirty="0" smtClean="0"/>
                <a:t>4. SAP Marketplace </a:t>
              </a:r>
            </a:p>
            <a:p>
              <a:pPr marL="177800" indent="-177800">
                <a:lnSpc>
                  <a:spcPct val="150000"/>
                </a:lnSpc>
              </a:pPr>
              <a:r>
                <a:rPr lang="en-US" dirty="0"/>
                <a:t> </a:t>
              </a:r>
              <a:r>
                <a:rPr lang="en-US" dirty="0" smtClean="0"/>
                <a:t>  (Must Purchase SAP License or Passed </a:t>
              </a:r>
              <a:r>
                <a:rPr lang="en-US" dirty="0"/>
                <a:t>C</a:t>
              </a:r>
              <a:r>
                <a:rPr lang="en-US" dirty="0" smtClean="0"/>
                <a:t>onsultant Level </a:t>
              </a:r>
              <a:r>
                <a:rPr lang="en-US" dirty="0"/>
                <a:t>C</a:t>
              </a:r>
              <a:r>
                <a:rPr lang="en-US" dirty="0" smtClean="0"/>
                <a:t>ertification) </a:t>
              </a:r>
              <a:endParaRPr lang="en-US" dirty="0"/>
            </a:p>
          </p:txBody>
        </p:sp>
      </p:grpSp>
      <p:grpSp>
        <p:nvGrpSpPr>
          <p:cNvPr id="17" name="Group 16"/>
          <p:cNvGrpSpPr/>
          <p:nvPr/>
        </p:nvGrpSpPr>
        <p:grpSpPr>
          <a:xfrm>
            <a:off x="146294" y="1596956"/>
            <a:ext cx="11944102" cy="4905558"/>
            <a:chOff x="216714" y="1045172"/>
            <a:chExt cx="11944102" cy="4905558"/>
          </a:xfrm>
        </p:grpSpPr>
        <p:pic>
          <p:nvPicPr>
            <p:cNvPr id="14" name="Picture 13"/>
            <p:cNvPicPr>
              <a:picLocks noChangeAspect="1"/>
            </p:cNvPicPr>
            <p:nvPr/>
          </p:nvPicPr>
          <p:blipFill>
            <a:blip r:embed="rId6"/>
            <a:stretch>
              <a:fillRect/>
            </a:stretch>
          </p:blipFill>
          <p:spPr>
            <a:xfrm>
              <a:off x="216714" y="1045172"/>
              <a:ext cx="8467045" cy="4641590"/>
            </a:xfrm>
            <a:prstGeom prst="rect">
              <a:avLst/>
            </a:prstGeom>
          </p:spPr>
        </p:pic>
        <p:sp>
          <p:nvSpPr>
            <p:cNvPr id="16" name="Rectangle 15"/>
            <p:cNvSpPr/>
            <p:nvPr/>
          </p:nvSpPr>
          <p:spPr>
            <a:xfrm>
              <a:off x="9027644" y="4611902"/>
              <a:ext cx="3133172" cy="1338828"/>
            </a:xfrm>
            <a:prstGeom prst="rect">
              <a:avLst/>
            </a:prstGeom>
            <a:solidFill>
              <a:schemeClr val="bg1"/>
            </a:solidFill>
          </p:spPr>
          <p:txBody>
            <a:bodyPr wrap="square">
              <a:spAutoFit/>
            </a:bodyPr>
            <a:lstStyle/>
            <a:p>
              <a:pPr marL="228600" indent="-228600">
                <a:lnSpc>
                  <a:spcPct val="150000"/>
                </a:lnSpc>
              </a:pPr>
              <a:r>
                <a:rPr lang="en-US" dirty="0" smtClean="0"/>
                <a:t>5. SAP </a:t>
              </a:r>
              <a:r>
                <a:rPr lang="en-US" dirty="0"/>
                <a:t>Online Course and </a:t>
              </a:r>
              <a:r>
                <a:rPr lang="en-US" dirty="0" smtClean="0"/>
                <a:t>Certification (Rp.6 </a:t>
              </a:r>
              <a:r>
                <a:rPr lang="en-US" dirty="0" err="1" smtClean="0"/>
                <a:t>mio</a:t>
              </a:r>
              <a:r>
                <a:rPr lang="en-US" dirty="0" smtClean="0"/>
                <a:t> to Rp.70mio)</a:t>
              </a:r>
              <a:endParaRPr lang="en-US" dirty="0"/>
            </a:p>
          </p:txBody>
        </p:sp>
      </p:grpSp>
    </p:spTree>
    <p:extLst>
      <p:ext uri="{BB962C8B-B14F-4D97-AF65-F5344CB8AC3E}">
        <p14:creationId xmlns:p14="http://schemas.microsoft.com/office/powerpoint/2010/main" val="4080093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200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12192000" cy="844062"/>
          </a:xfrm>
          <a:prstGeom prst="rect">
            <a:avLst/>
          </a:prstGeom>
          <a:solidFill>
            <a:schemeClr val="tx1"/>
          </a:solid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2800" dirty="0" smtClean="0">
                <a:solidFill>
                  <a:schemeClr val="bg1"/>
                </a:solidFill>
                <a:latin typeface="Aharoni" panose="02010803020104030203" pitchFamily="2" charset="-79"/>
                <a:cs typeface="Aharoni" panose="02010803020104030203" pitchFamily="2" charset="-79"/>
              </a:rPr>
              <a:t>SAP Certification Path</a:t>
            </a:r>
            <a:endParaRPr lang="en-US" sz="2800" dirty="0">
              <a:solidFill>
                <a:schemeClr val="bg1"/>
              </a:solidFill>
              <a:latin typeface="Aharoni" panose="02010803020104030203" pitchFamily="2" charset="-79"/>
              <a:cs typeface="Aharoni" panose="02010803020104030203" pitchFamily="2" charset="-79"/>
            </a:endParaRPr>
          </a:p>
        </p:txBody>
      </p:sp>
      <p:grpSp>
        <p:nvGrpSpPr>
          <p:cNvPr id="10" name="Group 9"/>
          <p:cNvGrpSpPr/>
          <p:nvPr/>
        </p:nvGrpSpPr>
        <p:grpSpPr>
          <a:xfrm>
            <a:off x="247035" y="2386089"/>
            <a:ext cx="3804234" cy="3850739"/>
            <a:chOff x="247035" y="2386089"/>
            <a:chExt cx="3804234" cy="3850739"/>
          </a:xfrm>
        </p:grpSpPr>
        <p:grpSp>
          <p:nvGrpSpPr>
            <p:cNvPr id="6" name="Group 5"/>
            <p:cNvGrpSpPr/>
            <p:nvPr/>
          </p:nvGrpSpPr>
          <p:grpSpPr>
            <a:xfrm>
              <a:off x="247035" y="2386089"/>
              <a:ext cx="3804234" cy="3850739"/>
              <a:chOff x="247035" y="2386089"/>
              <a:chExt cx="3804234" cy="3850739"/>
            </a:xfrm>
          </p:grpSpPr>
          <p:pic>
            <p:nvPicPr>
              <p:cNvPr id="27" name="Picture 26"/>
              <p:cNvPicPr>
                <a:picLocks noChangeAspect="1"/>
              </p:cNvPicPr>
              <p:nvPr/>
            </p:nvPicPr>
            <p:blipFill>
              <a:blip r:embed="rId2"/>
              <a:stretch>
                <a:fillRect/>
              </a:stretch>
            </p:blipFill>
            <p:spPr>
              <a:xfrm>
                <a:off x="247035" y="2386089"/>
                <a:ext cx="3804234" cy="1176630"/>
              </a:xfrm>
              <a:prstGeom prst="rect">
                <a:avLst/>
              </a:prstGeom>
            </p:spPr>
          </p:pic>
          <p:grpSp>
            <p:nvGrpSpPr>
              <p:cNvPr id="3" name="Group 2"/>
              <p:cNvGrpSpPr/>
              <p:nvPr/>
            </p:nvGrpSpPr>
            <p:grpSpPr>
              <a:xfrm>
                <a:off x="1298834" y="3527009"/>
                <a:ext cx="1970918" cy="2709819"/>
                <a:chOff x="1298834" y="3527009"/>
                <a:chExt cx="1970918" cy="2709819"/>
              </a:xfrm>
            </p:grpSpPr>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8834" y="3527009"/>
                  <a:ext cx="1970918" cy="2709819"/>
                </a:xfrm>
                <a:prstGeom prst="rect">
                  <a:avLst/>
                </a:prstGeom>
              </p:spPr>
            </p:pic>
            <p:sp>
              <p:nvSpPr>
                <p:cNvPr id="19" name="Rectangle 18"/>
                <p:cNvSpPr/>
                <p:nvPr/>
              </p:nvSpPr>
              <p:spPr>
                <a:xfrm rot="19994426">
                  <a:off x="1379109" y="4442142"/>
                  <a:ext cx="1594667" cy="369332"/>
                </a:xfrm>
                <a:prstGeom prst="rect">
                  <a:avLst/>
                </a:prstGeom>
                <a:solidFill>
                  <a:schemeClr val="bg1"/>
                </a:solidFill>
              </p:spPr>
              <p:txBody>
                <a:bodyPr wrap="none" lIns="91440" tIns="45720" rIns="91440" bIns="45720">
                  <a:spAutoFit/>
                </a:bodyPr>
                <a:lstStyle/>
                <a:p>
                  <a:pPr algn="ctr"/>
                  <a:r>
                    <a:rPr lang="en-US" b="1" cap="none" spc="50" dirty="0" smtClean="0">
                      <a:ln w="0"/>
                      <a:solidFill>
                        <a:schemeClr val="bg2"/>
                      </a:solidFill>
                      <a:effectLst>
                        <a:innerShdw blurRad="63500" dist="50800" dir="13500000">
                          <a:srgbClr val="000000">
                            <a:alpha val="50000"/>
                          </a:srgbClr>
                        </a:innerShdw>
                      </a:effectLst>
                    </a:rPr>
                    <a:t>SAMPLE ONLY</a:t>
                  </a:r>
                  <a:endParaRPr lang="en-US" b="1" cap="none" spc="50" dirty="0">
                    <a:ln w="0"/>
                    <a:solidFill>
                      <a:schemeClr val="bg2"/>
                    </a:solidFill>
                    <a:effectLst>
                      <a:innerShdw blurRad="63500" dist="50800" dir="13500000">
                        <a:srgbClr val="000000">
                          <a:alpha val="50000"/>
                        </a:srgbClr>
                      </a:innerShdw>
                    </a:effectLst>
                  </a:endParaRPr>
                </a:p>
              </p:txBody>
            </p:sp>
          </p:grpSp>
        </p:grpSp>
        <p:sp>
          <p:nvSpPr>
            <p:cNvPr id="12" name="TextBox 11"/>
            <p:cNvSpPr txBox="1"/>
            <p:nvPr/>
          </p:nvSpPr>
          <p:spPr>
            <a:xfrm>
              <a:off x="974576" y="3116556"/>
              <a:ext cx="2148985" cy="369332"/>
            </a:xfrm>
            <a:prstGeom prst="rect">
              <a:avLst/>
            </a:prstGeom>
            <a:noFill/>
          </p:spPr>
          <p:txBody>
            <a:bodyPr wrap="none" rtlCol="0">
              <a:spAutoFit/>
            </a:bodyPr>
            <a:lstStyle/>
            <a:p>
              <a:pPr algn="ctr"/>
              <a:r>
                <a:rPr lang="en-US" dirty="0" smtClean="0"/>
                <a:t>(Level 1 &amp; 2 Courses)</a:t>
              </a:r>
              <a:endParaRPr lang="en-US" dirty="0"/>
            </a:p>
          </p:txBody>
        </p:sp>
      </p:grpSp>
      <p:sp>
        <p:nvSpPr>
          <p:cNvPr id="15" name="Right Arrow 14"/>
          <p:cNvSpPr/>
          <p:nvPr/>
        </p:nvSpPr>
        <p:spPr>
          <a:xfrm rot="19345285">
            <a:off x="3759426" y="4615590"/>
            <a:ext cx="679939" cy="35106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rot="19345285">
            <a:off x="7580132" y="3818272"/>
            <a:ext cx="679939" cy="351065"/>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47035" y="909228"/>
            <a:ext cx="9265265" cy="369332"/>
          </a:xfrm>
          <a:prstGeom prst="rect">
            <a:avLst/>
          </a:prstGeom>
          <a:noFill/>
        </p:spPr>
        <p:txBody>
          <a:bodyPr wrap="square" rtlCol="0">
            <a:spAutoFit/>
          </a:bodyPr>
          <a:lstStyle/>
          <a:p>
            <a:r>
              <a:rPr lang="en-US" dirty="0" smtClean="0"/>
              <a:t>Level 1 and Level 2 courses provide functionality knowledge needed by SAP users and key users</a:t>
            </a:r>
          </a:p>
        </p:txBody>
      </p:sp>
      <p:grpSp>
        <p:nvGrpSpPr>
          <p:cNvPr id="29" name="Group 28"/>
          <p:cNvGrpSpPr/>
          <p:nvPr/>
        </p:nvGrpSpPr>
        <p:grpSpPr>
          <a:xfrm>
            <a:off x="4410672" y="2112756"/>
            <a:ext cx="3203992" cy="3515537"/>
            <a:chOff x="4396829" y="2537200"/>
            <a:chExt cx="3203992" cy="3515537"/>
          </a:xfrm>
        </p:grpSpPr>
        <p:grpSp>
          <p:nvGrpSpPr>
            <p:cNvPr id="7" name="Group 6"/>
            <p:cNvGrpSpPr/>
            <p:nvPr/>
          </p:nvGrpSpPr>
          <p:grpSpPr>
            <a:xfrm>
              <a:off x="4396829" y="2537200"/>
              <a:ext cx="3203992" cy="3515537"/>
              <a:chOff x="4396829" y="2537200"/>
              <a:chExt cx="3203992" cy="3515537"/>
            </a:xfrm>
          </p:grpSpPr>
          <p:sp>
            <p:nvSpPr>
              <p:cNvPr id="13" name="TextBox 12"/>
              <p:cNvSpPr txBox="1"/>
              <p:nvPr/>
            </p:nvSpPr>
            <p:spPr>
              <a:xfrm>
                <a:off x="4851401" y="2973586"/>
                <a:ext cx="2546210" cy="369332"/>
              </a:xfrm>
              <a:prstGeom prst="rect">
                <a:avLst/>
              </a:prstGeom>
              <a:noFill/>
            </p:spPr>
            <p:txBody>
              <a:bodyPr wrap="none" rtlCol="0">
                <a:spAutoFit/>
              </a:bodyPr>
              <a:lstStyle/>
              <a:p>
                <a:pPr algn="ctr"/>
                <a:r>
                  <a:rPr lang="en-US" dirty="0" smtClean="0"/>
                  <a:t>(Level 1, 2 and 3 courses)</a:t>
                </a:r>
                <a:endParaRPr lang="en-US" dirty="0"/>
              </a:p>
            </p:txBody>
          </p:sp>
          <p:pic>
            <p:nvPicPr>
              <p:cNvPr id="21" name="Picture 20"/>
              <p:cNvPicPr>
                <a:picLocks noChangeAspect="1"/>
              </p:cNvPicPr>
              <p:nvPr/>
            </p:nvPicPr>
            <p:blipFill>
              <a:blip r:embed="rId4"/>
              <a:stretch>
                <a:fillRect/>
              </a:stretch>
            </p:blipFill>
            <p:spPr>
              <a:xfrm>
                <a:off x="4396829" y="2537200"/>
                <a:ext cx="3203992" cy="436386"/>
              </a:xfrm>
              <a:prstGeom prst="rect">
                <a:avLst/>
              </a:prstGeom>
            </p:spPr>
          </p:pic>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2594" y="3342918"/>
                <a:ext cx="1970918" cy="2709819"/>
              </a:xfrm>
              <a:prstGeom prst="rect">
                <a:avLst/>
              </a:prstGeom>
            </p:spPr>
          </p:pic>
        </p:grpSp>
        <p:sp>
          <p:nvSpPr>
            <p:cNvPr id="25" name="Rectangle 24"/>
            <p:cNvSpPr/>
            <p:nvPr/>
          </p:nvSpPr>
          <p:spPr>
            <a:xfrm rot="19994426">
              <a:off x="5262869" y="4258051"/>
              <a:ext cx="1594667" cy="369332"/>
            </a:xfrm>
            <a:prstGeom prst="rect">
              <a:avLst/>
            </a:prstGeom>
            <a:solidFill>
              <a:schemeClr val="bg1"/>
            </a:solidFill>
          </p:spPr>
          <p:txBody>
            <a:bodyPr wrap="none" lIns="91440" tIns="45720" rIns="91440" bIns="45720">
              <a:spAutoFit/>
            </a:bodyPr>
            <a:lstStyle/>
            <a:p>
              <a:pPr algn="ctr"/>
              <a:r>
                <a:rPr lang="en-US" b="1" cap="none" spc="50" dirty="0" smtClean="0">
                  <a:ln w="0"/>
                  <a:solidFill>
                    <a:schemeClr val="bg2"/>
                  </a:solidFill>
                  <a:effectLst>
                    <a:innerShdw blurRad="63500" dist="50800" dir="13500000">
                      <a:srgbClr val="000000">
                        <a:alpha val="50000"/>
                      </a:srgbClr>
                    </a:innerShdw>
                  </a:effectLst>
                </a:rPr>
                <a:t>SAMPLE ONLY</a:t>
              </a:r>
              <a:endParaRPr lang="en-US" b="1" cap="none" spc="50" dirty="0">
                <a:ln w="0"/>
                <a:solidFill>
                  <a:schemeClr val="bg2"/>
                </a:solidFill>
                <a:effectLst>
                  <a:innerShdw blurRad="63500" dist="50800" dir="13500000">
                    <a:srgbClr val="000000">
                      <a:alpha val="50000"/>
                    </a:srgbClr>
                  </a:innerShdw>
                </a:effectLst>
              </a:endParaRPr>
            </a:p>
          </p:txBody>
        </p:sp>
      </p:grpSp>
      <p:grpSp>
        <p:nvGrpSpPr>
          <p:cNvPr id="8" name="Group 7"/>
          <p:cNvGrpSpPr/>
          <p:nvPr/>
        </p:nvGrpSpPr>
        <p:grpSpPr>
          <a:xfrm>
            <a:off x="8472804" y="1804781"/>
            <a:ext cx="3090133" cy="3823512"/>
            <a:chOff x="8472804" y="1804781"/>
            <a:chExt cx="3090133" cy="3823512"/>
          </a:xfrm>
        </p:grpSpPr>
        <p:sp>
          <p:nvSpPr>
            <p:cNvPr id="14" name="TextBox 13"/>
            <p:cNvSpPr txBox="1"/>
            <p:nvPr/>
          </p:nvSpPr>
          <p:spPr>
            <a:xfrm>
              <a:off x="8472804" y="2211889"/>
              <a:ext cx="3090133" cy="646331"/>
            </a:xfrm>
            <a:prstGeom prst="rect">
              <a:avLst/>
            </a:prstGeom>
            <a:noFill/>
          </p:spPr>
          <p:txBody>
            <a:bodyPr wrap="square" rtlCol="0">
              <a:spAutoFit/>
            </a:bodyPr>
            <a:lstStyle/>
            <a:p>
              <a:pPr algn="ctr"/>
              <a:r>
                <a:rPr lang="en-US" dirty="0" smtClean="0"/>
                <a:t>(Must pass a comprehensive examination)</a:t>
              </a:r>
            </a:p>
          </p:txBody>
        </p:sp>
        <p:pic>
          <p:nvPicPr>
            <p:cNvPr id="28" name="Picture 27"/>
            <p:cNvPicPr>
              <a:picLocks noChangeAspect="1"/>
            </p:cNvPicPr>
            <p:nvPr/>
          </p:nvPicPr>
          <p:blipFill>
            <a:blip r:embed="rId5"/>
            <a:stretch>
              <a:fillRect/>
            </a:stretch>
          </p:blipFill>
          <p:spPr>
            <a:xfrm>
              <a:off x="8660916" y="1804781"/>
              <a:ext cx="2386794" cy="376862"/>
            </a:xfrm>
            <a:prstGeom prst="rect">
              <a:avLst/>
            </a:prstGeom>
          </p:spPr>
        </p:pic>
        <p:grpSp>
          <p:nvGrpSpPr>
            <p:cNvPr id="4" name="Group 3"/>
            <p:cNvGrpSpPr/>
            <p:nvPr/>
          </p:nvGrpSpPr>
          <p:grpSpPr>
            <a:xfrm>
              <a:off x="9047967" y="2907429"/>
              <a:ext cx="1863606" cy="2720864"/>
              <a:chOff x="9047967" y="2907429"/>
              <a:chExt cx="1863606" cy="2720864"/>
            </a:xfrm>
          </p:grpSpPr>
          <p:pic>
            <p:nvPicPr>
              <p:cNvPr id="11" name="Picture 10"/>
              <p:cNvPicPr>
                <a:picLocks noChangeAspect="1"/>
              </p:cNvPicPr>
              <p:nvPr/>
            </p:nvPicPr>
            <p:blipFill>
              <a:blip r:embed="rId6"/>
              <a:stretch>
                <a:fillRect/>
              </a:stretch>
            </p:blipFill>
            <p:spPr>
              <a:xfrm>
                <a:off x="9047967" y="2907429"/>
                <a:ext cx="1863606" cy="2720864"/>
              </a:xfrm>
              <a:prstGeom prst="rect">
                <a:avLst/>
              </a:prstGeom>
            </p:spPr>
          </p:pic>
          <p:sp>
            <p:nvSpPr>
              <p:cNvPr id="26" name="Rectangle 25"/>
              <p:cNvSpPr/>
              <p:nvPr/>
            </p:nvSpPr>
            <p:spPr>
              <a:xfrm rot="19994426">
                <a:off x="9182437" y="3888689"/>
                <a:ext cx="1594667" cy="369332"/>
              </a:xfrm>
              <a:prstGeom prst="rect">
                <a:avLst/>
              </a:prstGeom>
              <a:solidFill>
                <a:schemeClr val="bg1"/>
              </a:solidFill>
            </p:spPr>
            <p:txBody>
              <a:bodyPr wrap="none" lIns="91440" tIns="45720" rIns="91440" bIns="45720">
                <a:spAutoFit/>
              </a:bodyPr>
              <a:lstStyle/>
              <a:p>
                <a:pPr algn="ctr"/>
                <a:r>
                  <a:rPr lang="en-US" b="1" cap="none" spc="50" dirty="0" smtClean="0">
                    <a:ln w="0"/>
                    <a:solidFill>
                      <a:schemeClr val="bg2"/>
                    </a:solidFill>
                    <a:effectLst>
                      <a:innerShdw blurRad="63500" dist="50800" dir="13500000">
                        <a:srgbClr val="000000">
                          <a:alpha val="50000"/>
                        </a:srgbClr>
                      </a:innerShdw>
                    </a:effectLst>
                  </a:rPr>
                  <a:t>SAMPLE ONLY</a:t>
                </a:r>
                <a:endParaRPr lang="en-US" b="1" cap="none" spc="50" dirty="0">
                  <a:ln w="0"/>
                  <a:solidFill>
                    <a:schemeClr val="bg2"/>
                  </a:solidFill>
                  <a:effectLst>
                    <a:innerShdw blurRad="63500" dist="50800" dir="13500000">
                      <a:srgbClr val="000000">
                        <a:alpha val="50000"/>
                      </a:srgbClr>
                    </a:innerShdw>
                  </a:effectLst>
                </a:endParaRPr>
              </a:p>
            </p:txBody>
          </p:sp>
        </p:grpSp>
      </p:grpSp>
      <p:sp>
        <p:nvSpPr>
          <p:cNvPr id="30" name="TextBox 29"/>
          <p:cNvSpPr txBox="1"/>
          <p:nvPr/>
        </p:nvSpPr>
        <p:spPr>
          <a:xfrm>
            <a:off x="247035" y="1356691"/>
            <a:ext cx="9265265" cy="369332"/>
          </a:xfrm>
          <a:prstGeom prst="rect">
            <a:avLst/>
          </a:prstGeom>
          <a:noFill/>
        </p:spPr>
        <p:txBody>
          <a:bodyPr wrap="square" rtlCol="0">
            <a:spAutoFit/>
          </a:bodyPr>
          <a:lstStyle/>
          <a:p>
            <a:r>
              <a:rPr lang="en-US" dirty="0" smtClean="0"/>
              <a:t>Level 3 courses provide SAP configuration knowledge needed by SAP consultants. </a:t>
            </a:r>
            <a:endParaRPr lang="en-US" dirty="0"/>
          </a:p>
        </p:txBody>
      </p:sp>
    </p:spTree>
    <p:extLst>
      <p:ext uri="{BB962C8B-B14F-4D97-AF65-F5344CB8AC3E}">
        <p14:creationId xmlns:p14="http://schemas.microsoft.com/office/powerpoint/2010/main" val="1418460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iterate type="wd">
                                    <p:tmPct val="10000"/>
                                  </p:iterate>
                                  <p:childTnLst>
                                    <p:set>
                                      <p:cBhvr>
                                        <p:cTn id="11" dur="1" fill="hold">
                                          <p:stCondLst>
                                            <p:cond delay="0"/>
                                          </p:stCondLst>
                                        </p:cTn>
                                        <p:tgtEl>
                                          <p:spTgt spid="30">
                                            <p:txEl>
                                              <p:pRg st="0" end="0"/>
                                            </p:txEl>
                                          </p:spTgt>
                                        </p:tgtEl>
                                        <p:attrNameLst>
                                          <p:attrName>style.visibility</p:attrName>
                                        </p:attrNameLst>
                                      </p:cBhvr>
                                      <p:to>
                                        <p:strVal val="visible"/>
                                      </p:to>
                                    </p:set>
                                    <p:animEffect transition="in" filter="fade">
                                      <p:cBhvr>
                                        <p:cTn id="12" dur="1000"/>
                                        <p:tgtEl>
                                          <p:spTgt spid="3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1000" fill="hold"/>
                                        <p:tgtEl>
                                          <p:spTgt spid="10"/>
                                        </p:tgtEl>
                                        <p:attrNameLst>
                                          <p:attrName>ppt_x</p:attrName>
                                        </p:attrNameLst>
                                      </p:cBhvr>
                                      <p:tavLst>
                                        <p:tav tm="0">
                                          <p:val>
                                            <p:strVal val="#ppt_x"/>
                                          </p:val>
                                        </p:tav>
                                        <p:tav tm="100000">
                                          <p:val>
                                            <p:strVal val="#ppt_x"/>
                                          </p:val>
                                        </p:tav>
                                      </p:tavLst>
                                    </p:anim>
                                    <p:anim calcmode="lin" valueType="num">
                                      <p:cBhvr additive="base">
                                        <p:cTn id="1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30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additive="base">
                                        <p:cTn id="28" dur="1000" fill="hold"/>
                                        <p:tgtEl>
                                          <p:spTgt spid="29"/>
                                        </p:tgtEl>
                                        <p:attrNameLst>
                                          <p:attrName>ppt_x</p:attrName>
                                        </p:attrNameLst>
                                      </p:cBhvr>
                                      <p:tavLst>
                                        <p:tav tm="0">
                                          <p:val>
                                            <p:strVal val="#ppt_x"/>
                                          </p:val>
                                        </p:tav>
                                        <p:tav tm="100000">
                                          <p:val>
                                            <p:strVal val="#ppt_x"/>
                                          </p:val>
                                        </p:tav>
                                      </p:tavLst>
                                    </p:anim>
                                    <p:anim calcmode="lin" valueType="num">
                                      <p:cBhvr additive="base">
                                        <p:cTn id="29" dur="10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857999"/>
          </a:xfrm>
          <a:solidFill>
            <a:schemeClr val="tx1"/>
          </a:solidFill>
        </p:spPr>
        <p:txBody>
          <a:bodyPr>
            <a:normAutofit/>
          </a:bodyPr>
          <a:lstStyle/>
          <a:p>
            <a:endParaRPr lang="en-US" sz="2800" dirty="0">
              <a:solidFill>
                <a:schemeClr val="bg1"/>
              </a:solidFill>
              <a:latin typeface="Aharoni" panose="02010803020104030203" pitchFamily="2" charset="-79"/>
              <a:cs typeface="Aharoni" panose="02010803020104030203" pitchFamily="2" charset="-79"/>
            </a:endParaRPr>
          </a:p>
        </p:txBody>
      </p:sp>
      <p:sp>
        <p:nvSpPr>
          <p:cNvPr id="6" name="AutoShape 2" descr="Image result for ship steering whee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Rectangle 9"/>
          <p:cNvSpPr/>
          <p:nvPr/>
        </p:nvSpPr>
        <p:spPr>
          <a:xfrm>
            <a:off x="6268913" y="2274837"/>
            <a:ext cx="5805948" cy="2308324"/>
          </a:xfrm>
          <a:prstGeom prst="rect">
            <a:avLst/>
          </a:prstGeom>
        </p:spPr>
        <p:txBody>
          <a:bodyPr wrap="none">
            <a:spAutoFit/>
          </a:bodyPr>
          <a:lstStyle/>
          <a:p>
            <a:pPr algn="r">
              <a:lnSpc>
                <a:spcPct val="150000"/>
              </a:lnSpc>
            </a:pPr>
            <a:r>
              <a:rPr lang="en-US" sz="7200" dirty="0" smtClean="0">
                <a:solidFill>
                  <a:schemeClr val="bg1"/>
                </a:solidFill>
              </a:rPr>
              <a:t>Strategies </a:t>
            </a:r>
            <a:r>
              <a:rPr lang="en-US" sz="2400" dirty="0" smtClean="0">
                <a:solidFill>
                  <a:schemeClr val="bg1"/>
                </a:solidFill>
              </a:rPr>
              <a:t>to Go </a:t>
            </a:r>
            <a:r>
              <a:rPr lang="en-US" sz="2400" dirty="0">
                <a:solidFill>
                  <a:schemeClr val="bg1"/>
                </a:solidFill>
              </a:rPr>
              <a:t>A</a:t>
            </a:r>
            <a:r>
              <a:rPr lang="en-US" sz="2400" dirty="0" smtClean="0">
                <a:solidFill>
                  <a:schemeClr val="bg1"/>
                </a:solidFill>
              </a:rPr>
              <a:t>broad.</a:t>
            </a:r>
            <a:endParaRPr lang="en-US" sz="2400" dirty="0">
              <a:solidFill>
                <a:schemeClr val="bg1"/>
              </a:solidFill>
            </a:endParaRPr>
          </a:p>
          <a:p>
            <a:pPr algn="r">
              <a:lnSpc>
                <a:spcPct val="150000"/>
              </a:lnSpc>
            </a:pPr>
            <a:endParaRPr lang="en-US" sz="2400" dirty="0">
              <a:solidFill>
                <a:schemeClr val="bg1"/>
              </a:solidFill>
            </a:endParaRPr>
          </a:p>
        </p:txBody>
      </p:sp>
    </p:spTree>
    <p:extLst>
      <p:ext uri="{BB962C8B-B14F-4D97-AF65-F5344CB8AC3E}">
        <p14:creationId xmlns:p14="http://schemas.microsoft.com/office/powerpoint/2010/main" val="75972919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iterate type="lt">
                                    <p:tmPct val="10000"/>
                                  </p:iterate>
                                  <p:childTnLst>
                                    <p:animClr clrSpc="rgb" dir="cw">
                                      <p:cBhvr override="childStyle">
                                        <p:cTn id="6" dur="1000" fill="hold"/>
                                        <p:tgtEl>
                                          <p:spTgt spid="10">
                                            <p:txEl>
                                              <p:pRg st="0" end="0"/>
                                            </p:txEl>
                                          </p:spTgt>
                                        </p:tgtEl>
                                        <p:attrNameLst>
                                          <p:attrName>style.color</p:attrName>
                                        </p:attrNameLst>
                                      </p:cBhvr>
                                      <p:to>
                                        <a:srgbClr val="272323"/>
                                      </p:to>
                                    </p:animClr>
                                    <p:animClr clrSpc="rgb" dir="cw">
                                      <p:cBhvr>
                                        <p:cTn id="7" dur="1000" fill="hold"/>
                                        <p:tgtEl>
                                          <p:spTgt spid="10">
                                            <p:txEl>
                                              <p:pRg st="0" end="0"/>
                                            </p:txEl>
                                          </p:spTgt>
                                        </p:tgtEl>
                                        <p:attrNameLst>
                                          <p:attrName>fillcolor</p:attrName>
                                        </p:attrNameLst>
                                      </p:cBhvr>
                                      <p:to>
                                        <a:srgbClr val="272323"/>
                                      </p:to>
                                    </p:animClr>
                                    <p:set>
                                      <p:cBhvr>
                                        <p:cTn id="8" dur="1000" fill="hold"/>
                                        <p:tgtEl>
                                          <p:spTgt spid="10">
                                            <p:txEl>
                                              <p:pRg st="0" end="0"/>
                                            </p:txEl>
                                          </p:spTgt>
                                        </p:tgtEl>
                                        <p:attrNameLst>
                                          <p:attrName>fill.type</p:attrName>
                                        </p:attrNameLst>
                                      </p:cBhvr>
                                      <p:to>
                                        <p:strVal val="solid"/>
                                      </p:to>
                                    </p:set>
                                    <p:set>
                                      <p:cBhvr>
                                        <p:cTn id="9" dur="1000" fill="hold"/>
                                        <p:tgtEl>
                                          <p:spTgt spid="10">
                                            <p:txEl>
                                              <p:pRg st="0" end="0"/>
                                            </p:txEl>
                                          </p:spTgt>
                                        </p:tgtEl>
                                        <p:attrNameLst>
                                          <p:attrName>fill.on</p:attrName>
                                        </p:attrNameLst>
                                      </p:cBhvr>
                                      <p:to>
                                        <p:strVal val="true"/>
                                      </p:to>
                                    </p:set>
                                  </p:childTnLst>
                                  <p:subTnLst>
                                    <p:set>
                                      <p:cBhvr override="childStyle">
                                        <p:cTn dur="1" fill="hold" display="0" masterRel="sameClick" afterEffect="1">
                                          <p:stCondLst>
                                            <p:cond evt="end" delay="0">
                                              <p:tn val="5"/>
                                            </p:cond>
                                          </p:stCondLst>
                                        </p:cTn>
                                        <p:tgtEl>
                                          <p:spTgt spid="10">
                                            <p:txEl>
                                              <p:pRg st="0" end="0"/>
                                            </p:txEl>
                                          </p:spTgt>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844063"/>
            <a:ext cx="12192000" cy="6763723"/>
          </a:xfrm>
          <a:prstGeom prst="rect">
            <a:avLst/>
          </a:prstGeom>
        </p:spPr>
      </p:pic>
      <p:sp>
        <p:nvSpPr>
          <p:cNvPr id="7" name="Rectangle 6"/>
          <p:cNvSpPr/>
          <p:nvPr/>
        </p:nvSpPr>
        <p:spPr>
          <a:xfrm rot="16200000">
            <a:off x="3393833" y="-2549771"/>
            <a:ext cx="5404338" cy="12192001"/>
          </a:xfrm>
          <a:prstGeom prst="rect">
            <a:avLst/>
          </a:prstGeom>
          <a:gradFill flip="none" rotWithShape="1">
            <a:gsLst>
              <a:gs pos="0">
                <a:schemeClr val="bg1"/>
              </a:gs>
              <a:gs pos="33000">
                <a:schemeClr val="bg1"/>
              </a:gs>
              <a:gs pos="100000">
                <a:srgbClr val="FFFFFF">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0" y="1"/>
            <a:ext cx="12192000" cy="844062"/>
          </a:xfrm>
          <a:prstGeom prst="rect">
            <a:avLst/>
          </a:prstGeom>
          <a:solidFill>
            <a:schemeClr val="tx1"/>
          </a:solid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2800" dirty="0" smtClean="0">
                <a:solidFill>
                  <a:schemeClr val="bg1"/>
                </a:solidFill>
                <a:latin typeface="Aharoni" panose="02010803020104030203" pitchFamily="2" charset="-79"/>
                <a:cs typeface="Aharoni" panose="02010803020104030203" pitchFamily="2" charset="-79"/>
              </a:rPr>
              <a:t>Strategies to Go Abroad</a:t>
            </a:r>
            <a:endParaRPr lang="en-US" sz="2800" dirty="0">
              <a:solidFill>
                <a:schemeClr val="bg1"/>
              </a:solidFill>
              <a:latin typeface="Aharoni" panose="02010803020104030203" pitchFamily="2" charset="-79"/>
              <a:cs typeface="Aharoni" panose="02010803020104030203" pitchFamily="2" charset="-79"/>
            </a:endParaRPr>
          </a:p>
        </p:txBody>
      </p:sp>
      <p:sp>
        <p:nvSpPr>
          <p:cNvPr id="6" name="Content Placeholder 2"/>
          <p:cNvSpPr>
            <a:spLocks noGrp="1"/>
          </p:cNvSpPr>
          <p:nvPr>
            <p:ph idx="1"/>
          </p:nvPr>
        </p:nvSpPr>
        <p:spPr>
          <a:xfrm>
            <a:off x="573314" y="1075487"/>
            <a:ext cx="11045371" cy="3554570"/>
          </a:xfrm>
        </p:spPr>
        <p:txBody>
          <a:bodyPr>
            <a:normAutofit/>
          </a:bodyPr>
          <a:lstStyle/>
          <a:p>
            <a:r>
              <a:rPr lang="en-US" sz="2000" dirty="0" smtClean="0"/>
              <a:t>Find good recruitment agents which concentrate on your specialties and focus on specific geographical areas you are interested in. They must also have a good reputation in the industry.</a:t>
            </a:r>
          </a:p>
          <a:p>
            <a:r>
              <a:rPr lang="en-US" sz="2000" dirty="0" smtClean="0"/>
              <a:t>Involved in many different industries.</a:t>
            </a:r>
          </a:p>
          <a:p>
            <a:r>
              <a:rPr lang="en-US" sz="2000" dirty="0" smtClean="0"/>
              <a:t>Make sure your CV contains detail info of what you have done or doing by explaining many of the business issues you experienced during your tenure, and how you helped solving those business issues.</a:t>
            </a:r>
          </a:p>
          <a:p>
            <a:r>
              <a:rPr lang="en-US" sz="2000" dirty="0" smtClean="0"/>
              <a:t>Always update your SAP skill with the latest trend.  Expand the SAP knowledge to other areas or functionalities. </a:t>
            </a:r>
          </a:p>
          <a:p>
            <a:r>
              <a:rPr lang="en-US" sz="2000" dirty="0" smtClean="0"/>
              <a:t>Instead of mastering one specific module, master several modules so you can have more options when looking for jobs.</a:t>
            </a:r>
          </a:p>
        </p:txBody>
      </p:sp>
    </p:spTree>
    <p:extLst>
      <p:ext uri="{BB962C8B-B14F-4D97-AF65-F5344CB8AC3E}">
        <p14:creationId xmlns:p14="http://schemas.microsoft.com/office/powerpoint/2010/main" val="416713413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tradesimpletradesmart.com/files/2015/03/capitalism-supply-and-demand.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96246" y="3956231"/>
            <a:ext cx="4894701" cy="2595939"/>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a:spLocks noGrp="1"/>
          </p:cNvSpPr>
          <p:nvPr>
            <p:ph idx="1"/>
          </p:nvPr>
        </p:nvSpPr>
        <p:spPr>
          <a:xfrm>
            <a:off x="6296525" y="1745443"/>
            <a:ext cx="5662863" cy="1976326"/>
          </a:xfrm>
        </p:spPr>
        <p:txBody>
          <a:bodyPr>
            <a:noAutofit/>
          </a:bodyPr>
          <a:lstStyle/>
          <a:p>
            <a:pPr marL="0" indent="0">
              <a:buNone/>
            </a:pPr>
            <a:r>
              <a:rPr lang="en-US" sz="2400" b="1" dirty="0" smtClean="0"/>
              <a:t>Low Skill -&gt; High Supply = Low Pay</a:t>
            </a:r>
          </a:p>
          <a:p>
            <a:pPr lvl="1"/>
            <a:r>
              <a:rPr lang="en-US" dirty="0" smtClean="0"/>
              <a:t>Got hired because willingness to be paid lower than standard</a:t>
            </a:r>
          </a:p>
          <a:p>
            <a:pPr lvl="1"/>
            <a:r>
              <a:rPr lang="en-US" dirty="0" smtClean="0"/>
              <a:t>Ex: Domestic workers (TKW), </a:t>
            </a:r>
            <a:r>
              <a:rPr lang="en-US" dirty="0"/>
              <a:t>p</a:t>
            </a:r>
            <a:r>
              <a:rPr lang="en-US" dirty="0" smtClean="0"/>
              <a:t>lantation </a:t>
            </a:r>
            <a:r>
              <a:rPr lang="en-US" dirty="0"/>
              <a:t>l</a:t>
            </a:r>
            <a:r>
              <a:rPr lang="en-US" dirty="0" smtClean="0"/>
              <a:t>abors, taxi drivers, garbage collectors, etc.</a:t>
            </a:r>
          </a:p>
          <a:p>
            <a:pPr lvl="1"/>
            <a:endParaRPr lang="en-US" dirty="0" smtClean="0"/>
          </a:p>
          <a:p>
            <a:pPr lvl="1"/>
            <a:endParaRPr lang="en-US" dirty="0"/>
          </a:p>
          <a:p>
            <a:pPr lvl="2"/>
            <a:endParaRPr lang="en-US" sz="2400" dirty="0" smtClean="0"/>
          </a:p>
          <a:p>
            <a:pPr lvl="1"/>
            <a:endParaRPr lang="en-US" dirty="0"/>
          </a:p>
          <a:p>
            <a:pPr lvl="1"/>
            <a:endParaRPr lang="en-US" dirty="0" smtClean="0"/>
          </a:p>
          <a:p>
            <a:endParaRPr lang="en-US" sz="2400" dirty="0"/>
          </a:p>
        </p:txBody>
      </p:sp>
      <p:sp>
        <p:nvSpPr>
          <p:cNvPr id="5" name="Title 1"/>
          <p:cNvSpPr txBox="1">
            <a:spLocks/>
          </p:cNvSpPr>
          <p:nvPr/>
        </p:nvSpPr>
        <p:spPr>
          <a:xfrm>
            <a:off x="0" y="1"/>
            <a:ext cx="12192000" cy="844062"/>
          </a:xfrm>
          <a:prstGeom prst="rect">
            <a:avLst/>
          </a:prstGeom>
          <a:solidFill>
            <a:schemeClr val="tx1"/>
          </a:solid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2800" dirty="0" smtClean="0">
                <a:solidFill>
                  <a:schemeClr val="bg1"/>
                </a:solidFill>
                <a:latin typeface="Aharoni" panose="02010803020104030203" pitchFamily="2" charset="-79"/>
                <a:cs typeface="Aharoni" panose="02010803020104030203" pitchFamily="2" charset="-79"/>
              </a:rPr>
              <a:t>Don’t go abroad just for the sake of it.</a:t>
            </a:r>
            <a:endParaRPr lang="en-US" sz="2800" dirty="0">
              <a:solidFill>
                <a:schemeClr val="bg1"/>
              </a:solidFill>
              <a:latin typeface="Aharoni" panose="02010803020104030203" pitchFamily="2" charset="-79"/>
              <a:cs typeface="Aharoni" panose="02010803020104030203" pitchFamily="2" charset="-79"/>
            </a:endParaRPr>
          </a:p>
        </p:txBody>
      </p:sp>
      <p:sp>
        <p:nvSpPr>
          <p:cNvPr id="6" name="Content Placeholder 2"/>
          <p:cNvSpPr txBox="1">
            <a:spLocks/>
          </p:cNvSpPr>
          <p:nvPr/>
        </p:nvSpPr>
        <p:spPr>
          <a:xfrm>
            <a:off x="672559" y="1569596"/>
            <a:ext cx="4920582" cy="292281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endParaRPr lang="en-US" b="1" dirty="0" smtClean="0"/>
          </a:p>
          <a:p>
            <a:pPr marL="0" indent="0">
              <a:buNone/>
            </a:pPr>
            <a:r>
              <a:rPr lang="en-US" sz="2400" b="1" dirty="0" smtClean="0"/>
              <a:t>High Skill -&gt; Low Supply = High Pay</a:t>
            </a:r>
          </a:p>
          <a:p>
            <a:pPr lvl="1"/>
            <a:r>
              <a:rPr lang="en-US" dirty="0" smtClean="0"/>
              <a:t>Got hired because you have skills that is in demand</a:t>
            </a:r>
          </a:p>
          <a:p>
            <a:pPr lvl="1"/>
            <a:r>
              <a:rPr lang="en-US" dirty="0" smtClean="0"/>
              <a:t>Ex. Architects, information technology related professionals, doctors, researchers, etc.</a:t>
            </a:r>
          </a:p>
          <a:p>
            <a:pPr lvl="2"/>
            <a:endParaRPr lang="en-US" sz="2400" dirty="0" smtClean="0"/>
          </a:p>
          <a:p>
            <a:pPr lvl="2"/>
            <a:endParaRPr lang="en-US" sz="2400" dirty="0" smtClean="0"/>
          </a:p>
          <a:p>
            <a:pPr lvl="1"/>
            <a:endParaRPr lang="en-US" dirty="0" smtClean="0"/>
          </a:p>
          <a:p>
            <a:pPr lvl="1"/>
            <a:endParaRPr lang="en-US" dirty="0" smtClean="0"/>
          </a:p>
          <a:p>
            <a:endParaRPr lang="en-US" sz="2400" dirty="0"/>
          </a:p>
        </p:txBody>
      </p:sp>
    </p:spTree>
    <p:extLst>
      <p:ext uri="{BB962C8B-B14F-4D97-AF65-F5344CB8AC3E}">
        <p14:creationId xmlns:p14="http://schemas.microsoft.com/office/powerpoint/2010/main" val="1331433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iterate type="lt">
                                    <p:tmPct val="0"/>
                                  </p:iterate>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iterate type="lt">
                                    <p:tmPct val="0"/>
                                  </p:iterate>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1000"/>
                                        <p:tgtEl>
                                          <p:spTgt spid="7">
                                            <p:txEl>
                                              <p:pRg st="1" end="1"/>
                                            </p:txEl>
                                          </p:spTgt>
                                        </p:tgtEl>
                                      </p:cBhvr>
                                    </p:animEffect>
                                    <p:anim calcmode="lin" valueType="num">
                                      <p:cBhvr>
                                        <p:cTn id="13"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iterate type="lt">
                                    <p:tmPct val="0"/>
                                  </p:iterate>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1000"/>
                                        <p:tgtEl>
                                          <p:spTgt spid="7">
                                            <p:txEl>
                                              <p:pRg st="2" end="2"/>
                                            </p:txEl>
                                          </p:spTgt>
                                        </p:tgtEl>
                                      </p:cBhvr>
                                    </p:animEffect>
                                    <p:anim calcmode="lin" valueType="num">
                                      <p:cBhvr>
                                        <p:cTn id="18"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9" presetClass="exit" presetSubtype="0" fill="hold" grpId="1" nodeType="clickEffect">
                                  <p:stCondLst>
                                    <p:cond delay="0"/>
                                  </p:stCondLst>
                                  <p:iterate type="lt">
                                    <p:tmPct val="6000"/>
                                  </p:iterate>
                                  <p:childTnLst>
                                    <p:animEffect transition="out" filter="dissolve">
                                      <p:cBhvr>
                                        <p:cTn id="23" dur="1000"/>
                                        <p:tgtEl>
                                          <p:spTgt spid="7">
                                            <p:txEl>
                                              <p:pRg st="0" end="0"/>
                                            </p:txEl>
                                          </p:spTgt>
                                        </p:tgtEl>
                                      </p:cBhvr>
                                    </p:animEffect>
                                    <p:set>
                                      <p:cBhvr>
                                        <p:cTn id="24" dur="1" fill="hold">
                                          <p:stCondLst>
                                            <p:cond delay="999"/>
                                          </p:stCondLst>
                                        </p:cTn>
                                        <p:tgtEl>
                                          <p:spTgt spid="7">
                                            <p:txEl>
                                              <p:pRg st="0" end="0"/>
                                            </p:txEl>
                                          </p:spTgt>
                                        </p:tgtEl>
                                        <p:attrNameLst>
                                          <p:attrName>style.visibility</p:attrName>
                                        </p:attrNameLst>
                                      </p:cBhvr>
                                      <p:to>
                                        <p:strVal val="hidden"/>
                                      </p:to>
                                    </p:set>
                                  </p:childTnLst>
                                </p:cTn>
                              </p:par>
                              <p:par>
                                <p:cTn id="25" presetID="9" presetClass="exit" presetSubtype="0" fill="hold" grpId="1" nodeType="withEffect">
                                  <p:stCondLst>
                                    <p:cond delay="0"/>
                                  </p:stCondLst>
                                  <p:iterate type="lt">
                                    <p:tmPct val="6000"/>
                                  </p:iterate>
                                  <p:childTnLst>
                                    <p:animEffect transition="out" filter="dissolve">
                                      <p:cBhvr>
                                        <p:cTn id="26" dur="1000"/>
                                        <p:tgtEl>
                                          <p:spTgt spid="7">
                                            <p:txEl>
                                              <p:pRg st="1" end="1"/>
                                            </p:txEl>
                                          </p:spTgt>
                                        </p:tgtEl>
                                      </p:cBhvr>
                                    </p:animEffect>
                                    <p:set>
                                      <p:cBhvr>
                                        <p:cTn id="27" dur="1" fill="hold">
                                          <p:stCondLst>
                                            <p:cond delay="999"/>
                                          </p:stCondLst>
                                        </p:cTn>
                                        <p:tgtEl>
                                          <p:spTgt spid="7">
                                            <p:txEl>
                                              <p:pRg st="1" end="1"/>
                                            </p:txEl>
                                          </p:spTgt>
                                        </p:tgtEl>
                                        <p:attrNameLst>
                                          <p:attrName>style.visibility</p:attrName>
                                        </p:attrNameLst>
                                      </p:cBhvr>
                                      <p:to>
                                        <p:strVal val="hidden"/>
                                      </p:to>
                                    </p:set>
                                  </p:childTnLst>
                                </p:cTn>
                              </p:par>
                              <p:par>
                                <p:cTn id="28" presetID="9" presetClass="exit" presetSubtype="0" fill="hold" grpId="1" nodeType="withEffect">
                                  <p:stCondLst>
                                    <p:cond delay="0"/>
                                  </p:stCondLst>
                                  <p:iterate type="lt">
                                    <p:tmPct val="6000"/>
                                  </p:iterate>
                                  <p:childTnLst>
                                    <p:animEffect transition="out" filter="dissolve">
                                      <p:cBhvr>
                                        <p:cTn id="29" dur="1000"/>
                                        <p:tgtEl>
                                          <p:spTgt spid="7">
                                            <p:txEl>
                                              <p:pRg st="2" end="2"/>
                                            </p:txEl>
                                          </p:spTgt>
                                        </p:tgtEl>
                                      </p:cBhvr>
                                    </p:animEffect>
                                    <p:set>
                                      <p:cBhvr>
                                        <p:cTn id="30" dur="1" fill="hold">
                                          <p:stCondLst>
                                            <p:cond delay="999"/>
                                          </p:stCondLst>
                                        </p:cTn>
                                        <p:tgtEl>
                                          <p:spTgt spid="7">
                                            <p:txEl>
                                              <p:pRg st="2" end="2"/>
                                            </p:txEl>
                                          </p:spTgt>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grpId="1"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down)">
                                      <p:cBhvr>
                                        <p:cTn id="35" dur="580">
                                          <p:stCondLst>
                                            <p:cond delay="0"/>
                                          </p:stCondLst>
                                        </p:cTn>
                                        <p:tgtEl>
                                          <p:spTgt spid="6"/>
                                        </p:tgtEl>
                                      </p:cBhvr>
                                    </p:animEffect>
                                    <p:anim calcmode="lin" valueType="num">
                                      <p:cBhvr>
                                        <p:cTn id="3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1" dur="26">
                                          <p:stCondLst>
                                            <p:cond delay="650"/>
                                          </p:stCondLst>
                                        </p:cTn>
                                        <p:tgtEl>
                                          <p:spTgt spid="6"/>
                                        </p:tgtEl>
                                      </p:cBhvr>
                                      <p:to x="100000" y="60000"/>
                                    </p:animScale>
                                    <p:animScale>
                                      <p:cBhvr>
                                        <p:cTn id="42" dur="166" decel="50000">
                                          <p:stCondLst>
                                            <p:cond delay="676"/>
                                          </p:stCondLst>
                                        </p:cTn>
                                        <p:tgtEl>
                                          <p:spTgt spid="6"/>
                                        </p:tgtEl>
                                      </p:cBhvr>
                                      <p:to x="100000" y="100000"/>
                                    </p:animScale>
                                    <p:animScale>
                                      <p:cBhvr>
                                        <p:cTn id="43" dur="26">
                                          <p:stCondLst>
                                            <p:cond delay="1312"/>
                                          </p:stCondLst>
                                        </p:cTn>
                                        <p:tgtEl>
                                          <p:spTgt spid="6"/>
                                        </p:tgtEl>
                                      </p:cBhvr>
                                      <p:to x="100000" y="80000"/>
                                    </p:animScale>
                                    <p:animScale>
                                      <p:cBhvr>
                                        <p:cTn id="44" dur="166" decel="50000">
                                          <p:stCondLst>
                                            <p:cond delay="1338"/>
                                          </p:stCondLst>
                                        </p:cTn>
                                        <p:tgtEl>
                                          <p:spTgt spid="6"/>
                                        </p:tgtEl>
                                      </p:cBhvr>
                                      <p:to x="100000" y="100000"/>
                                    </p:animScale>
                                    <p:animScale>
                                      <p:cBhvr>
                                        <p:cTn id="45" dur="26">
                                          <p:stCondLst>
                                            <p:cond delay="1642"/>
                                          </p:stCondLst>
                                        </p:cTn>
                                        <p:tgtEl>
                                          <p:spTgt spid="6"/>
                                        </p:tgtEl>
                                      </p:cBhvr>
                                      <p:to x="100000" y="90000"/>
                                    </p:animScale>
                                    <p:animScale>
                                      <p:cBhvr>
                                        <p:cTn id="46" dur="166" decel="50000">
                                          <p:stCondLst>
                                            <p:cond delay="1668"/>
                                          </p:stCondLst>
                                        </p:cTn>
                                        <p:tgtEl>
                                          <p:spTgt spid="6"/>
                                        </p:tgtEl>
                                      </p:cBhvr>
                                      <p:to x="100000" y="100000"/>
                                    </p:animScale>
                                    <p:animScale>
                                      <p:cBhvr>
                                        <p:cTn id="47" dur="26">
                                          <p:stCondLst>
                                            <p:cond delay="1808"/>
                                          </p:stCondLst>
                                        </p:cTn>
                                        <p:tgtEl>
                                          <p:spTgt spid="6"/>
                                        </p:tgtEl>
                                      </p:cBhvr>
                                      <p:to x="100000" y="95000"/>
                                    </p:animScale>
                                    <p:animScale>
                                      <p:cBhvr>
                                        <p:cTn id="48" dur="166" decel="50000">
                                          <p:stCondLst>
                                            <p:cond delay="1834"/>
                                          </p:stCondLst>
                                        </p:cTn>
                                        <p:tgtEl>
                                          <p:spTgt spid="6"/>
                                        </p:tgtEl>
                                      </p:cBhvr>
                                      <p:to x="100000" y="100000"/>
                                    </p:animScale>
                                  </p:childTnLst>
                                </p:cTn>
                              </p:par>
                            </p:childTnLst>
                          </p:cTn>
                        </p:par>
                      </p:childTnLst>
                    </p:cTn>
                  </p:par>
                  <p:par>
                    <p:cTn id="49" fill="hold">
                      <p:stCondLst>
                        <p:cond delay="indefinite"/>
                      </p:stCondLst>
                      <p:childTnLst>
                        <p:par>
                          <p:cTn id="50" fill="hold">
                            <p:stCondLst>
                              <p:cond delay="0"/>
                            </p:stCondLst>
                            <p:childTnLst>
                              <p:par>
                                <p:cTn id="51" presetID="6" presetClass="emph" presetSubtype="0" fill="hold" grpId="0" nodeType="clickEffect">
                                  <p:stCondLst>
                                    <p:cond delay="0"/>
                                  </p:stCondLst>
                                  <p:childTnLst>
                                    <p:animScale>
                                      <p:cBhvr>
                                        <p:cTn id="52"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7" grpId="1" build="allAtOnce"/>
      <p:bldP spid="6" grpId="0"/>
      <p:bldP spid="6" grpId="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857999"/>
          </a:xfrm>
          <a:solidFill>
            <a:schemeClr val="tx1"/>
          </a:solidFill>
        </p:spPr>
        <p:txBody>
          <a:bodyPr>
            <a:normAutofit/>
          </a:bodyPr>
          <a:lstStyle/>
          <a:p>
            <a:endParaRPr lang="en-US" sz="2800" dirty="0">
              <a:solidFill>
                <a:schemeClr val="bg1"/>
              </a:solidFill>
              <a:latin typeface="Aharoni" panose="02010803020104030203" pitchFamily="2" charset="-79"/>
              <a:cs typeface="Aharoni" panose="02010803020104030203" pitchFamily="2" charset="-79"/>
            </a:endParaRPr>
          </a:p>
        </p:txBody>
      </p:sp>
      <p:sp>
        <p:nvSpPr>
          <p:cNvPr id="6" name="AutoShape 2" descr="Image result for ship steering whee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Rectangle 9"/>
          <p:cNvSpPr/>
          <p:nvPr/>
        </p:nvSpPr>
        <p:spPr>
          <a:xfrm>
            <a:off x="3657672" y="4600942"/>
            <a:ext cx="4876656" cy="1582549"/>
          </a:xfrm>
          <a:prstGeom prst="rect">
            <a:avLst/>
          </a:prstGeom>
        </p:spPr>
        <p:txBody>
          <a:bodyPr wrap="none">
            <a:spAutoFit/>
          </a:bodyPr>
          <a:lstStyle/>
          <a:p>
            <a:pPr algn="r">
              <a:lnSpc>
                <a:spcPct val="150000"/>
              </a:lnSpc>
            </a:pPr>
            <a:r>
              <a:rPr lang="en-US" sz="7200" dirty="0" smtClean="0">
                <a:solidFill>
                  <a:schemeClr val="bg1"/>
                </a:solidFill>
              </a:rPr>
              <a:t>Conclusions.</a:t>
            </a:r>
            <a:endParaRPr lang="en-US" sz="2400" dirty="0">
              <a:solidFill>
                <a:schemeClr val="bg1"/>
              </a:solidFill>
            </a:endParaRPr>
          </a:p>
        </p:txBody>
      </p:sp>
    </p:spTree>
    <p:extLst>
      <p:ext uri="{BB962C8B-B14F-4D97-AF65-F5344CB8AC3E}">
        <p14:creationId xmlns:p14="http://schemas.microsoft.com/office/powerpoint/2010/main" val="176983587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iterate type="lt">
                                    <p:tmPct val="10000"/>
                                  </p:iterate>
                                  <p:childTnLst>
                                    <p:animClr clrSpc="rgb" dir="cw">
                                      <p:cBhvr override="childStyle">
                                        <p:cTn id="6" dur="1000" fill="hold"/>
                                        <p:tgtEl>
                                          <p:spTgt spid="10">
                                            <p:txEl>
                                              <p:pRg st="0" end="0"/>
                                            </p:txEl>
                                          </p:spTgt>
                                        </p:tgtEl>
                                        <p:attrNameLst>
                                          <p:attrName>style.color</p:attrName>
                                        </p:attrNameLst>
                                      </p:cBhvr>
                                      <p:to>
                                        <a:srgbClr val="272323"/>
                                      </p:to>
                                    </p:animClr>
                                    <p:animClr clrSpc="rgb" dir="cw">
                                      <p:cBhvr>
                                        <p:cTn id="7" dur="1000" fill="hold"/>
                                        <p:tgtEl>
                                          <p:spTgt spid="10">
                                            <p:txEl>
                                              <p:pRg st="0" end="0"/>
                                            </p:txEl>
                                          </p:spTgt>
                                        </p:tgtEl>
                                        <p:attrNameLst>
                                          <p:attrName>fillcolor</p:attrName>
                                        </p:attrNameLst>
                                      </p:cBhvr>
                                      <p:to>
                                        <a:srgbClr val="272323"/>
                                      </p:to>
                                    </p:animClr>
                                    <p:set>
                                      <p:cBhvr>
                                        <p:cTn id="8" dur="1000" fill="hold"/>
                                        <p:tgtEl>
                                          <p:spTgt spid="10">
                                            <p:txEl>
                                              <p:pRg st="0" end="0"/>
                                            </p:txEl>
                                          </p:spTgt>
                                        </p:tgtEl>
                                        <p:attrNameLst>
                                          <p:attrName>fill.type</p:attrName>
                                        </p:attrNameLst>
                                      </p:cBhvr>
                                      <p:to>
                                        <p:strVal val="solid"/>
                                      </p:to>
                                    </p:set>
                                    <p:set>
                                      <p:cBhvr>
                                        <p:cTn id="9" dur="1000" fill="hold"/>
                                        <p:tgtEl>
                                          <p:spTgt spid="10">
                                            <p:txEl>
                                              <p:pRg st="0" end="0"/>
                                            </p:txEl>
                                          </p:spTgt>
                                        </p:tgtEl>
                                        <p:attrNameLst>
                                          <p:attrName>fill.on</p:attrName>
                                        </p:attrNameLst>
                                      </p:cBhvr>
                                      <p:to>
                                        <p:strVal val="true"/>
                                      </p:to>
                                    </p:set>
                                  </p:childTnLst>
                                  <p:subTnLst>
                                    <p:set>
                                      <p:cBhvr override="childStyle">
                                        <p:cTn dur="1" fill="hold" display="0" masterRel="sameClick" afterEffect="1">
                                          <p:stCondLst>
                                            <p:cond evt="end" delay="0">
                                              <p:tn val="5"/>
                                            </p:cond>
                                          </p:stCondLst>
                                        </p:cTn>
                                        <p:tgtEl>
                                          <p:spTgt spid="10">
                                            <p:txEl>
                                              <p:pRg st="0" end="0"/>
                                            </p:txEl>
                                          </p:spTgt>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12192000" cy="844062"/>
          </a:xfrm>
          <a:prstGeom prst="rect">
            <a:avLst/>
          </a:prstGeom>
          <a:solidFill>
            <a:schemeClr val="tx1"/>
          </a:solid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2800" dirty="0" smtClean="0">
                <a:solidFill>
                  <a:schemeClr val="bg1"/>
                </a:solidFill>
                <a:latin typeface="Aharoni" panose="02010803020104030203" pitchFamily="2" charset="-79"/>
                <a:cs typeface="Aharoni" panose="02010803020104030203" pitchFamily="2" charset="-79"/>
              </a:rPr>
              <a:t>Conclusions</a:t>
            </a:r>
            <a:endParaRPr lang="en-US" sz="2800" dirty="0">
              <a:solidFill>
                <a:schemeClr val="bg1"/>
              </a:solidFill>
              <a:latin typeface="Aharoni" panose="02010803020104030203" pitchFamily="2" charset="-79"/>
              <a:cs typeface="Aharoni" panose="02010803020104030203" pitchFamily="2" charset="-79"/>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4245009" y="844063"/>
            <a:ext cx="9071429" cy="6013937"/>
          </a:xfrm>
          <a:prstGeom prst="rect">
            <a:avLst/>
          </a:prstGeom>
        </p:spPr>
      </p:pic>
      <p:sp>
        <p:nvSpPr>
          <p:cNvPr id="3" name="Rectangle 2"/>
          <p:cNvSpPr/>
          <p:nvPr/>
        </p:nvSpPr>
        <p:spPr>
          <a:xfrm rot="10800000">
            <a:off x="1959428" y="844063"/>
            <a:ext cx="7808685" cy="6137308"/>
          </a:xfrm>
          <a:prstGeom prst="rect">
            <a:avLst/>
          </a:prstGeom>
          <a:gradFill flip="none" rotWithShape="1">
            <a:gsLst>
              <a:gs pos="0">
                <a:schemeClr val="bg1"/>
              </a:gs>
              <a:gs pos="33000">
                <a:schemeClr val="bg1"/>
              </a:gs>
              <a:gs pos="100000">
                <a:srgbClr val="FFFFFF">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p:cNvSpPr>
            <a:spLocks noGrp="1"/>
          </p:cNvSpPr>
          <p:nvPr>
            <p:ph idx="1"/>
          </p:nvPr>
        </p:nvSpPr>
        <p:spPr>
          <a:xfrm>
            <a:off x="237503" y="844060"/>
            <a:ext cx="7378486" cy="6013939"/>
          </a:xfrm>
          <a:noFill/>
        </p:spPr>
        <p:txBody>
          <a:bodyPr>
            <a:noAutofit/>
          </a:bodyPr>
          <a:lstStyle/>
          <a:p>
            <a:pPr marL="342900" indent="-342900">
              <a:lnSpc>
                <a:spcPct val="150000"/>
              </a:lnSpc>
              <a:buFont typeface="+mj-lt"/>
              <a:buAutoNum type="arabicPeriod"/>
            </a:pPr>
            <a:r>
              <a:rPr lang="en-US" sz="2200" dirty="0" smtClean="0"/>
              <a:t>The US and European market (Germany and France) are hot right now as these countries are going out of recessions.</a:t>
            </a:r>
            <a:r>
              <a:rPr lang="en-US" sz="2200" dirty="0"/>
              <a:t> </a:t>
            </a:r>
            <a:r>
              <a:rPr lang="en-US" sz="2200" dirty="0" smtClean="0"/>
              <a:t>Countries that rely on natural resources are still struggling due to low natural resources prices. India </a:t>
            </a:r>
            <a:r>
              <a:rPr lang="en-US" sz="2200" dirty="0"/>
              <a:t>is one of the hottest market in Asia taking over China’s position.</a:t>
            </a:r>
            <a:endParaRPr lang="en-US" sz="2200" dirty="0" smtClean="0"/>
          </a:p>
          <a:p>
            <a:pPr marL="342900" indent="-342900">
              <a:lnSpc>
                <a:spcPct val="150000"/>
              </a:lnSpc>
              <a:buFont typeface="+mj-lt"/>
              <a:buAutoNum type="arabicPeriod"/>
            </a:pPr>
            <a:r>
              <a:rPr lang="en-US" sz="2200" dirty="0" smtClean="0"/>
              <a:t>SAP still the largest global player in ERP market with more than 300,000 companies are running the SAP software.</a:t>
            </a:r>
          </a:p>
          <a:p>
            <a:pPr marL="342900" indent="-342900">
              <a:lnSpc>
                <a:spcPct val="150000"/>
              </a:lnSpc>
              <a:buFont typeface="+mj-lt"/>
              <a:buAutoNum type="arabicPeriod"/>
            </a:pPr>
            <a:r>
              <a:rPr lang="en-US" sz="2200" dirty="0" smtClean="0"/>
              <a:t>To keep up with the market trends, SAP has been introducing new products. Most of the new products run with/on the SAP ERP ECC 6.0 software.  </a:t>
            </a:r>
          </a:p>
        </p:txBody>
      </p:sp>
    </p:spTree>
    <p:extLst>
      <p:ext uri="{BB962C8B-B14F-4D97-AF65-F5344CB8AC3E}">
        <p14:creationId xmlns:p14="http://schemas.microsoft.com/office/powerpoint/2010/main" val="167053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57682" y="836280"/>
            <a:ext cx="9034318" cy="6021720"/>
          </a:xfrm>
          <a:prstGeom prst="rect">
            <a:avLst/>
          </a:prstGeom>
        </p:spPr>
      </p:pic>
      <p:sp>
        <p:nvSpPr>
          <p:cNvPr id="5" name="Title 1"/>
          <p:cNvSpPr txBox="1">
            <a:spLocks/>
          </p:cNvSpPr>
          <p:nvPr/>
        </p:nvSpPr>
        <p:spPr>
          <a:xfrm>
            <a:off x="0" y="1"/>
            <a:ext cx="12192000" cy="844062"/>
          </a:xfrm>
          <a:prstGeom prst="rect">
            <a:avLst/>
          </a:prstGeom>
          <a:solidFill>
            <a:schemeClr val="tx1"/>
          </a:solid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2800" dirty="0" smtClean="0">
                <a:solidFill>
                  <a:schemeClr val="bg1"/>
                </a:solidFill>
                <a:latin typeface="Aharoni" panose="02010803020104030203" pitchFamily="2" charset="-79"/>
                <a:cs typeface="Aharoni" panose="02010803020104030203" pitchFamily="2" charset="-79"/>
              </a:rPr>
              <a:t>Conclusions</a:t>
            </a:r>
            <a:endParaRPr lang="en-US" sz="2800" dirty="0">
              <a:solidFill>
                <a:schemeClr val="bg1"/>
              </a:solidFill>
              <a:latin typeface="Aharoni" panose="02010803020104030203" pitchFamily="2" charset="-79"/>
              <a:cs typeface="Aharoni" panose="02010803020104030203" pitchFamily="2" charset="-79"/>
            </a:endParaRPr>
          </a:p>
        </p:txBody>
      </p:sp>
      <p:sp>
        <p:nvSpPr>
          <p:cNvPr id="3" name="Rectangle 2"/>
          <p:cNvSpPr/>
          <p:nvPr/>
        </p:nvSpPr>
        <p:spPr>
          <a:xfrm rot="10800000">
            <a:off x="2888343" y="844063"/>
            <a:ext cx="8690840" cy="6137308"/>
          </a:xfrm>
          <a:prstGeom prst="rect">
            <a:avLst/>
          </a:prstGeom>
          <a:gradFill flip="none" rotWithShape="1">
            <a:gsLst>
              <a:gs pos="0">
                <a:schemeClr val="bg1"/>
              </a:gs>
              <a:gs pos="33000">
                <a:schemeClr val="bg1"/>
              </a:gs>
              <a:gs pos="100000">
                <a:srgbClr val="FFFFFF">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p:cNvSpPr>
            <a:spLocks noGrp="1"/>
          </p:cNvSpPr>
          <p:nvPr>
            <p:ph idx="1"/>
          </p:nvPr>
        </p:nvSpPr>
        <p:spPr>
          <a:xfrm>
            <a:off x="213439" y="1186960"/>
            <a:ext cx="7763497" cy="4654371"/>
          </a:xfrm>
          <a:noFill/>
        </p:spPr>
        <p:txBody>
          <a:bodyPr>
            <a:noAutofit/>
          </a:bodyPr>
          <a:lstStyle/>
          <a:p>
            <a:pPr marL="457200" indent="-457200">
              <a:lnSpc>
                <a:spcPct val="150000"/>
              </a:lnSpc>
              <a:buFont typeface="+mj-lt"/>
              <a:buAutoNum type="arabicPeriod" startAt="4"/>
            </a:pPr>
            <a:r>
              <a:rPr lang="en-US" sz="2200" dirty="0" smtClean="0"/>
              <a:t>Keep on learning new things. It is a life-long process.</a:t>
            </a:r>
          </a:p>
          <a:p>
            <a:pPr marL="457200" indent="-457200">
              <a:lnSpc>
                <a:spcPct val="150000"/>
              </a:lnSpc>
              <a:buFont typeface="+mj-lt"/>
              <a:buAutoNum type="arabicPeriod" startAt="4"/>
            </a:pPr>
            <a:r>
              <a:rPr lang="en-US" sz="2200" dirty="0" smtClean="0"/>
              <a:t>To be successful in entering the job market, fresh graduates must have the necessary skills and certifications to differentiate them with others.  Differentiation is the key, especially in economic down turn.</a:t>
            </a:r>
          </a:p>
          <a:p>
            <a:pPr marL="457200" indent="-457200">
              <a:lnSpc>
                <a:spcPct val="150000"/>
              </a:lnSpc>
              <a:buFont typeface="+mj-lt"/>
              <a:buAutoNum type="arabicPeriod" startAt="4"/>
            </a:pPr>
            <a:r>
              <a:rPr lang="en-US" sz="2200" dirty="0" smtClean="0"/>
              <a:t> Besides acquiring hard skills, soft skills are needed to impress recruiters.  You must “show” your soft skills, not “tell” them.</a:t>
            </a:r>
          </a:p>
          <a:p>
            <a:pPr marL="457200" indent="-457200">
              <a:lnSpc>
                <a:spcPct val="150000"/>
              </a:lnSpc>
              <a:buFont typeface="+mj-lt"/>
              <a:buAutoNum type="arabicPeriod" startAt="4"/>
            </a:pPr>
            <a:r>
              <a:rPr lang="en-US" sz="2200" dirty="0" smtClean="0"/>
              <a:t>Always do what you love, and love what you do.  Never choose a career because of the monetary rewards only.</a:t>
            </a:r>
          </a:p>
        </p:txBody>
      </p:sp>
    </p:spTree>
    <p:extLst>
      <p:ext uri="{BB962C8B-B14F-4D97-AF65-F5344CB8AC3E}">
        <p14:creationId xmlns:p14="http://schemas.microsoft.com/office/powerpoint/2010/main" val="4294545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12192000" cy="844062"/>
          </a:xfrm>
          <a:prstGeom prst="rect">
            <a:avLst/>
          </a:prstGeom>
          <a:solidFill>
            <a:schemeClr val="tx1"/>
          </a:solidFill>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2800" dirty="0" smtClean="0">
                <a:solidFill>
                  <a:schemeClr val="bg1"/>
                </a:solidFill>
                <a:latin typeface="Aharoni" panose="02010803020104030203" pitchFamily="2" charset="-79"/>
                <a:cs typeface="Aharoni" panose="02010803020104030203" pitchFamily="2" charset="-79"/>
              </a:rPr>
              <a:t>Conclusions</a:t>
            </a:r>
            <a:endParaRPr lang="en-US" sz="2800" dirty="0">
              <a:solidFill>
                <a:schemeClr val="bg1"/>
              </a:solidFill>
              <a:latin typeface="Aharoni" panose="02010803020104030203" pitchFamily="2" charset="-79"/>
              <a:cs typeface="Aharoni" panose="02010803020104030203" pitchFamily="2" charset="-79"/>
            </a:endParaRPr>
          </a:p>
        </p:txBody>
      </p:sp>
      <p:pic>
        <p:nvPicPr>
          <p:cNvPr id="1026" name="Picture 2" descr="http://img09.deviantart.net/0248/i/2013/295/d/8/that_s_all_folks__by_surrimugge-d6rfav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
            <a:ext cx="12192000" cy="6857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83031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4255" y="1184031"/>
            <a:ext cx="11347937" cy="830997"/>
          </a:xfrm>
          <a:prstGeom prst="rect">
            <a:avLst/>
          </a:prstGeom>
          <a:noFill/>
        </p:spPr>
        <p:txBody>
          <a:bodyPr wrap="square" rtlCol="0">
            <a:spAutoFit/>
          </a:bodyPr>
          <a:lstStyle/>
          <a:p>
            <a:pPr marL="342900" indent="-342900">
              <a:buAutoNum type="arabicPeriod"/>
            </a:pPr>
            <a:r>
              <a:rPr lang="en-US" sz="2400" dirty="0" smtClean="0"/>
              <a:t>For the last 10 years oil prices had been going up exponentially.  US and Europe slows down due to high commodity prices.  This leads to slow down in consumer pending.</a:t>
            </a:r>
          </a:p>
        </p:txBody>
      </p:sp>
      <p:sp>
        <p:nvSpPr>
          <p:cNvPr id="5" name="Title 1"/>
          <p:cNvSpPr txBox="1">
            <a:spLocks/>
          </p:cNvSpPr>
          <p:nvPr/>
        </p:nvSpPr>
        <p:spPr>
          <a:xfrm>
            <a:off x="0" y="1"/>
            <a:ext cx="12192000" cy="844062"/>
          </a:xfrm>
          <a:prstGeom prst="rect">
            <a:avLst/>
          </a:prstGeom>
          <a:solidFill>
            <a:schemeClr val="tx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smtClean="0">
                <a:solidFill>
                  <a:schemeClr val="bg1"/>
                </a:solidFill>
                <a:latin typeface="Aharoni" panose="02010803020104030203" pitchFamily="2" charset="-79"/>
                <a:cs typeface="Aharoni" panose="02010803020104030203" pitchFamily="2" charset="-79"/>
              </a:rPr>
              <a:t>Current Economic Situation(cont’d)</a:t>
            </a:r>
            <a:endParaRPr lang="en-US" sz="2800" dirty="0">
              <a:solidFill>
                <a:schemeClr val="bg1"/>
              </a:solidFill>
              <a:latin typeface="Aharoni" panose="02010803020104030203" pitchFamily="2" charset="-79"/>
              <a:cs typeface="Aharoni" panose="02010803020104030203" pitchFamily="2" charset="-79"/>
            </a:endParaRPr>
          </a:p>
        </p:txBody>
      </p:sp>
      <p:pic>
        <p:nvPicPr>
          <p:cNvPr id="7" name="Picture 6"/>
          <p:cNvPicPr>
            <a:picLocks noChangeAspect="1"/>
          </p:cNvPicPr>
          <p:nvPr/>
        </p:nvPicPr>
        <p:blipFill>
          <a:blip r:embed="rId2"/>
          <a:stretch>
            <a:fillRect/>
          </a:stretch>
        </p:blipFill>
        <p:spPr>
          <a:xfrm>
            <a:off x="1164742" y="2174600"/>
            <a:ext cx="9161002" cy="4262217"/>
          </a:xfrm>
          <a:prstGeom prst="rect">
            <a:avLst/>
          </a:prstGeom>
        </p:spPr>
      </p:pic>
      <p:sp>
        <p:nvSpPr>
          <p:cNvPr id="8" name="Rectangle 7"/>
          <p:cNvSpPr/>
          <p:nvPr/>
        </p:nvSpPr>
        <p:spPr>
          <a:xfrm>
            <a:off x="0" y="6596390"/>
            <a:ext cx="2329484" cy="261610"/>
          </a:xfrm>
          <a:prstGeom prst="rect">
            <a:avLst/>
          </a:prstGeom>
        </p:spPr>
        <p:txBody>
          <a:bodyPr wrap="none">
            <a:spAutoFit/>
          </a:bodyPr>
          <a:lstStyle/>
          <a:p>
            <a:r>
              <a:rPr lang="en-US" sz="1100" dirty="0" smtClean="0"/>
              <a:t>Source: http</a:t>
            </a:r>
            <a:r>
              <a:rPr lang="en-US" sz="1100" dirty="0"/>
              <a:t>://www.indexmundi.com</a:t>
            </a:r>
          </a:p>
        </p:txBody>
      </p:sp>
    </p:spTree>
    <p:extLst>
      <p:ext uri="{BB962C8B-B14F-4D97-AF65-F5344CB8AC3E}">
        <p14:creationId xmlns:p14="http://schemas.microsoft.com/office/powerpoint/2010/main" val="2419087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2031" y="1184031"/>
            <a:ext cx="11347937" cy="830997"/>
          </a:xfrm>
          <a:prstGeom prst="rect">
            <a:avLst/>
          </a:prstGeom>
          <a:noFill/>
        </p:spPr>
        <p:txBody>
          <a:bodyPr wrap="square" rtlCol="0">
            <a:spAutoFit/>
          </a:bodyPr>
          <a:lstStyle/>
          <a:p>
            <a:pPr marL="342900" indent="-342900">
              <a:buFont typeface="+mj-lt"/>
              <a:buAutoNum type="arabicPeriod" startAt="2"/>
            </a:pPr>
            <a:r>
              <a:rPr lang="en-US" sz="2400" dirty="0" smtClean="0"/>
              <a:t>As the world’s manufacturing country, China started to experience reduced orders for goods.</a:t>
            </a:r>
          </a:p>
        </p:txBody>
      </p:sp>
      <p:sp>
        <p:nvSpPr>
          <p:cNvPr id="5" name="Title 1"/>
          <p:cNvSpPr txBox="1">
            <a:spLocks/>
          </p:cNvSpPr>
          <p:nvPr/>
        </p:nvSpPr>
        <p:spPr>
          <a:xfrm>
            <a:off x="0" y="1"/>
            <a:ext cx="12192000" cy="844062"/>
          </a:xfrm>
          <a:prstGeom prst="rect">
            <a:avLst/>
          </a:prstGeom>
          <a:solidFill>
            <a:schemeClr val="tx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smtClean="0">
                <a:solidFill>
                  <a:schemeClr val="bg1"/>
                </a:solidFill>
                <a:latin typeface="Aharoni" panose="02010803020104030203" pitchFamily="2" charset="-79"/>
                <a:cs typeface="Aharoni" panose="02010803020104030203" pitchFamily="2" charset="-79"/>
              </a:rPr>
              <a:t>Current Economic Situation(cont’d)</a:t>
            </a:r>
            <a:endParaRPr lang="en-US" sz="2800" dirty="0">
              <a:solidFill>
                <a:schemeClr val="bg1"/>
              </a:solidFill>
              <a:latin typeface="Aharoni" panose="02010803020104030203" pitchFamily="2" charset="-79"/>
              <a:cs typeface="Aharoni" panose="02010803020104030203" pitchFamily="2" charset="-79"/>
            </a:endParaRPr>
          </a:p>
        </p:txBody>
      </p:sp>
      <p:pic>
        <p:nvPicPr>
          <p:cNvPr id="3" name="Picture 2"/>
          <p:cNvPicPr>
            <a:picLocks noChangeAspect="1"/>
          </p:cNvPicPr>
          <p:nvPr/>
        </p:nvPicPr>
        <p:blipFill>
          <a:blip r:embed="rId2"/>
          <a:stretch>
            <a:fillRect/>
          </a:stretch>
        </p:blipFill>
        <p:spPr>
          <a:xfrm>
            <a:off x="2098431" y="1992236"/>
            <a:ext cx="8344998" cy="4694545"/>
          </a:xfrm>
          <a:prstGeom prst="rect">
            <a:avLst/>
          </a:prstGeom>
        </p:spPr>
      </p:pic>
    </p:spTree>
    <p:extLst>
      <p:ext uri="{BB962C8B-B14F-4D97-AF65-F5344CB8AC3E}">
        <p14:creationId xmlns:p14="http://schemas.microsoft.com/office/powerpoint/2010/main" val="31560636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2031" y="1184031"/>
            <a:ext cx="11347937" cy="1200329"/>
          </a:xfrm>
          <a:prstGeom prst="rect">
            <a:avLst/>
          </a:prstGeom>
          <a:noFill/>
        </p:spPr>
        <p:txBody>
          <a:bodyPr wrap="square" rtlCol="0">
            <a:spAutoFit/>
          </a:bodyPr>
          <a:lstStyle>
            <a:defPPr>
              <a:defRPr lang="en-US"/>
            </a:defPPr>
            <a:lvl1pPr marL="342900" indent="-342900">
              <a:buFont typeface="+mj-lt"/>
              <a:buAutoNum type="arabicPeriod" startAt="2"/>
              <a:defRPr sz="2400"/>
            </a:lvl1pPr>
          </a:lstStyle>
          <a:p>
            <a:pPr>
              <a:buFont typeface="+mj-lt"/>
              <a:buAutoNum type="arabicPeriod" startAt="3"/>
            </a:pPr>
            <a:r>
              <a:rPr lang="en-US" dirty="0" smtClean="0"/>
              <a:t>Countries </a:t>
            </a:r>
            <a:r>
              <a:rPr lang="en-US" dirty="0"/>
              <a:t>that rely mostly on commodity such as Indonesia, </a:t>
            </a:r>
            <a:r>
              <a:rPr lang="en-US" dirty="0" smtClean="0"/>
              <a:t>Malaysia and Middle </a:t>
            </a:r>
            <a:r>
              <a:rPr lang="en-US" dirty="0"/>
              <a:t>East countries suffer economic slow down.  Indonesia as one of the largest Palm Oil, Coal and Rubber producer especially hit hard.</a:t>
            </a:r>
          </a:p>
        </p:txBody>
      </p:sp>
      <p:sp>
        <p:nvSpPr>
          <p:cNvPr id="5" name="Title 1"/>
          <p:cNvSpPr txBox="1">
            <a:spLocks/>
          </p:cNvSpPr>
          <p:nvPr/>
        </p:nvSpPr>
        <p:spPr>
          <a:xfrm>
            <a:off x="0" y="1"/>
            <a:ext cx="12192000" cy="844062"/>
          </a:xfrm>
          <a:prstGeom prst="rect">
            <a:avLst/>
          </a:prstGeom>
          <a:solidFill>
            <a:schemeClr val="tx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smtClean="0">
                <a:solidFill>
                  <a:schemeClr val="bg1"/>
                </a:solidFill>
                <a:latin typeface="Aharoni" panose="02010803020104030203" pitchFamily="2" charset="-79"/>
                <a:cs typeface="Aharoni" panose="02010803020104030203" pitchFamily="2" charset="-79"/>
              </a:rPr>
              <a:t>Current Economic Situation(cont’d)</a:t>
            </a:r>
            <a:endParaRPr lang="en-US" sz="2800" dirty="0">
              <a:solidFill>
                <a:schemeClr val="bg1"/>
              </a:solidFill>
              <a:latin typeface="Aharoni" panose="02010803020104030203" pitchFamily="2" charset="-79"/>
              <a:cs typeface="Aharoni" panose="02010803020104030203" pitchFamily="2" charset="-79"/>
            </a:endParaRPr>
          </a:p>
        </p:txBody>
      </p:sp>
      <p:sp>
        <p:nvSpPr>
          <p:cNvPr id="3" name="TextBox 2"/>
          <p:cNvSpPr txBox="1"/>
          <p:nvPr/>
        </p:nvSpPr>
        <p:spPr>
          <a:xfrm>
            <a:off x="422031" y="2460847"/>
            <a:ext cx="1111202" cy="369332"/>
          </a:xfrm>
          <a:prstGeom prst="rect">
            <a:avLst/>
          </a:prstGeom>
          <a:noFill/>
        </p:spPr>
        <p:txBody>
          <a:bodyPr wrap="none" rtlCol="0">
            <a:spAutoFit/>
          </a:bodyPr>
          <a:lstStyle/>
          <a:p>
            <a:r>
              <a:rPr lang="en-US" dirty="0" smtClean="0"/>
              <a:t>Coal Price</a:t>
            </a:r>
            <a:endParaRPr lang="en-US" dirty="0"/>
          </a:p>
        </p:txBody>
      </p:sp>
      <p:pic>
        <p:nvPicPr>
          <p:cNvPr id="7" name="Picture 6"/>
          <p:cNvPicPr>
            <a:picLocks noChangeAspect="1"/>
          </p:cNvPicPr>
          <p:nvPr/>
        </p:nvPicPr>
        <p:blipFill>
          <a:blip r:embed="rId2"/>
          <a:stretch>
            <a:fillRect/>
          </a:stretch>
        </p:blipFill>
        <p:spPr>
          <a:xfrm>
            <a:off x="422031" y="2830179"/>
            <a:ext cx="5294743" cy="2857589"/>
          </a:xfrm>
          <a:prstGeom prst="rect">
            <a:avLst/>
          </a:prstGeom>
        </p:spPr>
      </p:pic>
      <p:pic>
        <p:nvPicPr>
          <p:cNvPr id="8" name="Picture 7"/>
          <p:cNvPicPr>
            <a:picLocks noChangeAspect="1"/>
          </p:cNvPicPr>
          <p:nvPr/>
        </p:nvPicPr>
        <p:blipFill>
          <a:blip r:embed="rId3"/>
          <a:stretch>
            <a:fillRect/>
          </a:stretch>
        </p:blipFill>
        <p:spPr>
          <a:xfrm>
            <a:off x="6475225" y="2830179"/>
            <a:ext cx="5294743" cy="2738283"/>
          </a:xfrm>
          <a:prstGeom prst="rect">
            <a:avLst/>
          </a:prstGeom>
        </p:spPr>
      </p:pic>
      <p:sp>
        <p:nvSpPr>
          <p:cNvPr id="9" name="TextBox 8"/>
          <p:cNvSpPr txBox="1"/>
          <p:nvPr/>
        </p:nvSpPr>
        <p:spPr>
          <a:xfrm>
            <a:off x="6342185" y="2515560"/>
            <a:ext cx="957185" cy="369332"/>
          </a:xfrm>
          <a:prstGeom prst="rect">
            <a:avLst/>
          </a:prstGeom>
          <a:noFill/>
        </p:spPr>
        <p:txBody>
          <a:bodyPr wrap="none" rtlCol="0">
            <a:spAutoFit/>
          </a:bodyPr>
          <a:lstStyle/>
          <a:p>
            <a:r>
              <a:rPr lang="en-US" dirty="0" smtClean="0"/>
              <a:t>Palm Oil</a:t>
            </a:r>
            <a:endParaRPr lang="en-US" dirty="0"/>
          </a:p>
        </p:txBody>
      </p:sp>
      <p:sp>
        <p:nvSpPr>
          <p:cNvPr id="10" name="Rectangle 9"/>
          <p:cNvSpPr/>
          <p:nvPr/>
        </p:nvSpPr>
        <p:spPr>
          <a:xfrm>
            <a:off x="0" y="6596390"/>
            <a:ext cx="2329484" cy="261610"/>
          </a:xfrm>
          <a:prstGeom prst="rect">
            <a:avLst/>
          </a:prstGeom>
        </p:spPr>
        <p:txBody>
          <a:bodyPr wrap="none">
            <a:spAutoFit/>
          </a:bodyPr>
          <a:lstStyle/>
          <a:p>
            <a:r>
              <a:rPr lang="en-US" sz="1100" dirty="0" smtClean="0"/>
              <a:t>Source: http</a:t>
            </a:r>
            <a:r>
              <a:rPr lang="en-US" sz="1100" dirty="0"/>
              <a:t>://www.indexmundi.com</a:t>
            </a:r>
          </a:p>
        </p:txBody>
      </p:sp>
    </p:spTree>
    <p:extLst>
      <p:ext uri="{BB962C8B-B14F-4D97-AF65-F5344CB8AC3E}">
        <p14:creationId xmlns:p14="http://schemas.microsoft.com/office/powerpoint/2010/main" val="5671898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2031" y="1184031"/>
            <a:ext cx="11347937" cy="830997"/>
          </a:xfrm>
          <a:prstGeom prst="rect">
            <a:avLst/>
          </a:prstGeom>
          <a:noFill/>
        </p:spPr>
        <p:txBody>
          <a:bodyPr wrap="square" rtlCol="0">
            <a:spAutoFit/>
          </a:bodyPr>
          <a:lstStyle>
            <a:defPPr>
              <a:defRPr lang="en-US"/>
            </a:defPPr>
            <a:lvl1pPr marL="342900" indent="-342900">
              <a:buFont typeface="+mj-lt"/>
              <a:buAutoNum type="arabicPeriod" startAt="2"/>
              <a:defRPr sz="2400"/>
            </a:lvl1pPr>
          </a:lstStyle>
          <a:p>
            <a:pPr>
              <a:buFont typeface="+mj-lt"/>
              <a:buAutoNum type="arabicPeriod" startAt="4"/>
            </a:pPr>
            <a:r>
              <a:rPr lang="en-US" dirty="0" smtClean="0"/>
              <a:t>Countries </a:t>
            </a:r>
            <a:r>
              <a:rPr lang="en-US" dirty="0"/>
              <a:t>that rely mostly on </a:t>
            </a:r>
            <a:r>
              <a:rPr lang="en-US" dirty="0" smtClean="0"/>
              <a:t>investment from China such as Singapore also feeling the impact.</a:t>
            </a:r>
            <a:endParaRPr lang="en-US" dirty="0"/>
          </a:p>
        </p:txBody>
      </p:sp>
      <p:sp>
        <p:nvSpPr>
          <p:cNvPr id="5" name="Title 1"/>
          <p:cNvSpPr txBox="1">
            <a:spLocks/>
          </p:cNvSpPr>
          <p:nvPr/>
        </p:nvSpPr>
        <p:spPr>
          <a:xfrm>
            <a:off x="0" y="1"/>
            <a:ext cx="12192000" cy="844062"/>
          </a:xfrm>
          <a:prstGeom prst="rect">
            <a:avLst/>
          </a:prstGeom>
          <a:solidFill>
            <a:schemeClr val="tx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smtClean="0">
                <a:solidFill>
                  <a:schemeClr val="bg1"/>
                </a:solidFill>
                <a:latin typeface="Aharoni" panose="02010803020104030203" pitchFamily="2" charset="-79"/>
                <a:cs typeface="Aharoni" panose="02010803020104030203" pitchFamily="2" charset="-79"/>
              </a:rPr>
              <a:t>Current Economic Situation(cont’d)</a:t>
            </a:r>
            <a:endParaRPr lang="en-US" sz="2800" dirty="0">
              <a:solidFill>
                <a:schemeClr val="bg1"/>
              </a:solidFill>
              <a:latin typeface="Aharoni" panose="02010803020104030203" pitchFamily="2" charset="-79"/>
              <a:cs typeface="Aharoni" panose="02010803020104030203" pitchFamily="2" charset="-79"/>
            </a:endParaRPr>
          </a:p>
        </p:txBody>
      </p:sp>
      <p:pic>
        <p:nvPicPr>
          <p:cNvPr id="2" name="Picture 1"/>
          <p:cNvPicPr>
            <a:picLocks noChangeAspect="1"/>
          </p:cNvPicPr>
          <p:nvPr/>
        </p:nvPicPr>
        <p:blipFill>
          <a:blip r:embed="rId2"/>
          <a:stretch>
            <a:fillRect/>
          </a:stretch>
        </p:blipFill>
        <p:spPr>
          <a:xfrm>
            <a:off x="874534" y="2249489"/>
            <a:ext cx="10442930" cy="3869957"/>
          </a:xfrm>
          <a:prstGeom prst="rect">
            <a:avLst/>
          </a:prstGeom>
        </p:spPr>
      </p:pic>
      <p:sp>
        <p:nvSpPr>
          <p:cNvPr id="11" name="Rectangle 10"/>
          <p:cNvSpPr/>
          <p:nvPr/>
        </p:nvSpPr>
        <p:spPr>
          <a:xfrm>
            <a:off x="0" y="6596390"/>
            <a:ext cx="2329484" cy="261610"/>
          </a:xfrm>
          <a:prstGeom prst="rect">
            <a:avLst/>
          </a:prstGeom>
        </p:spPr>
        <p:txBody>
          <a:bodyPr wrap="none">
            <a:spAutoFit/>
          </a:bodyPr>
          <a:lstStyle/>
          <a:p>
            <a:r>
              <a:rPr lang="en-US" sz="1100" dirty="0" smtClean="0"/>
              <a:t>Source: http</a:t>
            </a:r>
            <a:r>
              <a:rPr lang="en-US" sz="1100" dirty="0"/>
              <a:t>://www.indexmundi.com</a:t>
            </a:r>
          </a:p>
        </p:txBody>
      </p:sp>
    </p:spTree>
    <p:extLst>
      <p:ext uri="{BB962C8B-B14F-4D97-AF65-F5344CB8AC3E}">
        <p14:creationId xmlns:p14="http://schemas.microsoft.com/office/powerpoint/2010/main" val="20553493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18284" y="1021210"/>
            <a:ext cx="11347937" cy="3046988"/>
          </a:xfrm>
          <a:prstGeom prst="rect">
            <a:avLst/>
          </a:prstGeom>
          <a:noFill/>
        </p:spPr>
        <p:txBody>
          <a:bodyPr wrap="square" rtlCol="0">
            <a:spAutoFit/>
          </a:bodyPr>
          <a:lstStyle>
            <a:defPPr>
              <a:defRPr lang="en-US"/>
            </a:defPPr>
            <a:lvl1pPr marL="342900" indent="-342900">
              <a:buFont typeface="+mj-lt"/>
              <a:buAutoNum type="arabicPeriod" startAt="3"/>
              <a:defRPr sz="2400"/>
            </a:lvl1pPr>
          </a:lstStyle>
          <a:p>
            <a:pPr>
              <a:buFont typeface="+mj-lt"/>
              <a:buAutoNum type="arabicPeriod" startAt="4"/>
            </a:pPr>
            <a:r>
              <a:rPr lang="en-US" dirty="0" smtClean="0"/>
              <a:t>The </a:t>
            </a:r>
            <a:r>
              <a:rPr lang="en-US" dirty="0"/>
              <a:t>US economy has been improving, thus </a:t>
            </a:r>
            <a:r>
              <a:rPr lang="en-US" dirty="0" smtClean="0"/>
              <a:t>many experts hope the </a:t>
            </a:r>
            <a:r>
              <a:rPr lang="en-US" dirty="0"/>
              <a:t>US shall drive the global economic </a:t>
            </a:r>
            <a:r>
              <a:rPr lang="en-US" dirty="0" smtClean="0"/>
              <a:t>recovery</a:t>
            </a:r>
            <a:r>
              <a:rPr lang="en-US" dirty="0"/>
              <a:t>.</a:t>
            </a:r>
          </a:p>
          <a:p>
            <a:pPr>
              <a:buAutoNum type="arabicPeriod" startAt="4"/>
            </a:pPr>
            <a:endParaRPr lang="en-US" dirty="0"/>
          </a:p>
          <a:p>
            <a:pPr>
              <a:buAutoNum type="arabicPeriod" startAt="4"/>
            </a:pPr>
            <a:endParaRPr lang="en-US" dirty="0"/>
          </a:p>
          <a:p>
            <a:pPr>
              <a:buAutoNum type="arabicPeriod" startAt="4"/>
            </a:pPr>
            <a:endParaRPr lang="en-US" dirty="0"/>
          </a:p>
          <a:p>
            <a:pPr>
              <a:buAutoNum type="arabicPeriod" startAt="4"/>
            </a:pPr>
            <a:endParaRPr lang="en-US" dirty="0"/>
          </a:p>
          <a:p>
            <a:pPr>
              <a:buAutoNum type="arabicPeriod" startAt="4"/>
            </a:pPr>
            <a:endParaRPr lang="en-US" dirty="0"/>
          </a:p>
          <a:p>
            <a:pPr>
              <a:buAutoNum type="arabicPeriod" startAt="4"/>
            </a:pPr>
            <a:endParaRPr lang="en-US" dirty="0"/>
          </a:p>
        </p:txBody>
      </p:sp>
      <p:sp>
        <p:nvSpPr>
          <p:cNvPr id="5" name="Title 1"/>
          <p:cNvSpPr txBox="1">
            <a:spLocks/>
          </p:cNvSpPr>
          <p:nvPr/>
        </p:nvSpPr>
        <p:spPr>
          <a:xfrm>
            <a:off x="0" y="1"/>
            <a:ext cx="12192000" cy="844062"/>
          </a:xfrm>
          <a:prstGeom prst="rect">
            <a:avLst/>
          </a:prstGeom>
          <a:solidFill>
            <a:schemeClr val="tx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smtClean="0">
                <a:solidFill>
                  <a:schemeClr val="bg1"/>
                </a:solidFill>
                <a:latin typeface="Aharoni" panose="02010803020104030203" pitchFamily="2" charset="-79"/>
                <a:cs typeface="Aharoni" panose="02010803020104030203" pitchFamily="2" charset="-79"/>
              </a:rPr>
              <a:t>Current Economic Situation(cont’d)</a:t>
            </a:r>
            <a:endParaRPr lang="en-US" sz="2800" dirty="0">
              <a:solidFill>
                <a:schemeClr val="bg1"/>
              </a:solidFill>
              <a:latin typeface="Aharoni" panose="02010803020104030203" pitchFamily="2" charset="-79"/>
              <a:cs typeface="Aharoni" panose="02010803020104030203" pitchFamily="2" charset="-79"/>
            </a:endParaRPr>
          </a:p>
        </p:txBody>
      </p:sp>
      <p:pic>
        <p:nvPicPr>
          <p:cNvPr id="8194" name="Picture 2" descr="https://marketrealist.imgix.net/uploads/2016/04/Consumer-Confidence-Improved-in-March-2016-04-03.jpg?w=660&amp;fit=max&amp;auto=form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1271" y="2203691"/>
            <a:ext cx="8189458" cy="4438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191130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3277</TotalTime>
  <Words>2155</Words>
  <Application>Microsoft Office PowerPoint</Application>
  <PresentationFormat>Widescreen</PresentationFormat>
  <Paragraphs>226</Paragraphs>
  <Slides>49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49</vt:i4>
      </vt:variant>
    </vt:vector>
  </HeadingPairs>
  <TitlesOfParts>
    <vt:vector size="55" baseType="lpstr">
      <vt:lpstr>Aharoni</vt:lpstr>
      <vt:lpstr>Arial</vt:lpstr>
      <vt:lpstr>Arial Black</vt:lpstr>
      <vt:lpstr>Calibri</vt:lpstr>
      <vt:lpstr>Calibri Light</vt:lpstr>
      <vt:lpstr>Office Theme</vt:lpstr>
      <vt:lpstr>Building Your Career With SAP Certification  Kuliah Umum STIE Perbanas Surabaya   22 Agustus 2017  by: Hanry D. Kumala, MBA</vt:lpstr>
      <vt:lpstr>Today’s 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Open Your Chance to the International Job Market  Kuliah Umum Universitas Widyatama 18 May 2016 by Hanry D. Kumala</dc:title>
  <dc:creator>hanry</dc:creator>
  <cp:lastModifiedBy>RISMA DWI SEPTYANDARI</cp:lastModifiedBy>
  <cp:revision>548</cp:revision>
  <dcterms:created xsi:type="dcterms:W3CDTF">2016-05-09T02:44:33Z</dcterms:created>
  <dcterms:modified xsi:type="dcterms:W3CDTF">2017-08-19T02:29:40Z</dcterms:modified>
</cp:coreProperties>
</file>