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82" r:id="rId18"/>
    <p:sldId id="281" r:id="rId19"/>
    <p:sldId id="279" r:id="rId20"/>
    <p:sldId id="280" r:id="rId21"/>
    <p:sldId id="276" r:id="rId22"/>
    <p:sldId id="273" r:id="rId23"/>
    <p:sldId id="272" r:id="rId24"/>
    <p:sldId id="274" r:id="rId25"/>
    <p:sldId id="277"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27" autoAdjust="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99FAE3-C4E9-45B4-B7FA-2F9D44AEC961}" type="doc">
      <dgm:prSet loTypeId="urn:microsoft.com/office/officeart/2005/8/layout/chevron2" loCatId="list" qsTypeId="urn:microsoft.com/office/officeart/2005/8/quickstyle/3d1" qsCatId="3D" csTypeId="urn:microsoft.com/office/officeart/2005/8/colors/colorful1" csCatId="colorful" phldr="1"/>
      <dgm:spPr/>
      <dgm:t>
        <a:bodyPr/>
        <a:lstStyle/>
        <a:p>
          <a:endParaRPr lang="id-ID"/>
        </a:p>
      </dgm:t>
    </dgm:pt>
    <dgm:pt modelId="{5B72EF74-1BFD-4732-BDB2-E2083A3391BF}">
      <dgm:prSet phldrT="[Text]"/>
      <dgm:spPr/>
      <dgm:t>
        <a:bodyPr/>
        <a:lstStyle/>
        <a:p>
          <a:endParaRPr lang="id-ID" dirty="0" smtClean="0"/>
        </a:p>
        <a:p>
          <a:endParaRPr lang="id-ID" dirty="0"/>
        </a:p>
      </dgm:t>
    </dgm:pt>
    <dgm:pt modelId="{FA2BD803-6B18-48F7-B88A-AB01D1BA49A5}" type="parTrans" cxnId="{3E77ACDA-2BCF-4A5C-B3D3-224DBE0A6687}">
      <dgm:prSet/>
      <dgm:spPr/>
      <dgm:t>
        <a:bodyPr/>
        <a:lstStyle/>
        <a:p>
          <a:endParaRPr lang="id-ID"/>
        </a:p>
      </dgm:t>
    </dgm:pt>
    <dgm:pt modelId="{ADD78EF8-84B2-480B-A230-AD5363C4AB3C}" type="sibTrans" cxnId="{3E77ACDA-2BCF-4A5C-B3D3-224DBE0A6687}">
      <dgm:prSet/>
      <dgm:spPr/>
      <dgm:t>
        <a:bodyPr/>
        <a:lstStyle/>
        <a:p>
          <a:endParaRPr lang="id-ID"/>
        </a:p>
      </dgm:t>
    </dgm:pt>
    <dgm:pt modelId="{1C350717-1EE1-447D-9599-45F212308321}">
      <dgm:prSet phldrT="[Text]"/>
      <dgm:spPr/>
      <dgm:t>
        <a:bodyPr/>
        <a:lstStyle/>
        <a:p>
          <a:r>
            <a:rPr lang="id-ID" dirty="0" smtClean="0"/>
            <a:t>Sustainability accouting</a:t>
          </a:r>
          <a:endParaRPr lang="id-ID" dirty="0"/>
        </a:p>
      </dgm:t>
    </dgm:pt>
    <dgm:pt modelId="{D5F8CFD8-142E-4565-AFCD-4CE55BD0AFB5}" type="parTrans" cxnId="{339CFC09-21AF-406B-B087-6036675220FC}">
      <dgm:prSet/>
      <dgm:spPr/>
      <dgm:t>
        <a:bodyPr/>
        <a:lstStyle/>
        <a:p>
          <a:endParaRPr lang="id-ID"/>
        </a:p>
      </dgm:t>
    </dgm:pt>
    <dgm:pt modelId="{48397E5D-CDFF-4E72-9035-9D0EFED3710F}" type="sibTrans" cxnId="{339CFC09-21AF-406B-B087-6036675220FC}">
      <dgm:prSet/>
      <dgm:spPr/>
      <dgm:t>
        <a:bodyPr/>
        <a:lstStyle/>
        <a:p>
          <a:endParaRPr lang="id-ID"/>
        </a:p>
      </dgm:t>
    </dgm:pt>
    <dgm:pt modelId="{B0F08A8F-4771-4571-8678-AB4E0667231B}">
      <dgm:prSet/>
      <dgm:spPr/>
      <dgm:t>
        <a:bodyPr/>
        <a:lstStyle/>
        <a:p>
          <a:r>
            <a:rPr lang="id-ID" dirty="0" smtClean="0"/>
            <a:t>Social Responsibility Accounting</a:t>
          </a:r>
          <a:endParaRPr lang="id-ID" dirty="0"/>
        </a:p>
      </dgm:t>
    </dgm:pt>
    <dgm:pt modelId="{2C1ECF6C-E0DE-4F6E-9A83-0AE094481C37}" type="parTrans" cxnId="{2916D584-C6F6-4099-B744-F8B71A88955B}">
      <dgm:prSet/>
      <dgm:spPr/>
      <dgm:t>
        <a:bodyPr/>
        <a:lstStyle/>
        <a:p>
          <a:endParaRPr lang="id-ID"/>
        </a:p>
      </dgm:t>
    </dgm:pt>
    <dgm:pt modelId="{147B3482-2227-49DC-8DEB-4B9C399070B5}" type="sibTrans" cxnId="{2916D584-C6F6-4099-B744-F8B71A88955B}">
      <dgm:prSet/>
      <dgm:spPr/>
      <dgm:t>
        <a:bodyPr/>
        <a:lstStyle/>
        <a:p>
          <a:endParaRPr lang="id-ID"/>
        </a:p>
      </dgm:t>
    </dgm:pt>
    <dgm:pt modelId="{7BE7E849-4E63-4A0B-BD90-8801E6351109}">
      <dgm:prSet phldrT="[Text]"/>
      <dgm:spPr/>
      <dgm:t>
        <a:bodyPr/>
        <a:lstStyle/>
        <a:p>
          <a:endParaRPr lang="id-ID" dirty="0"/>
        </a:p>
      </dgm:t>
    </dgm:pt>
    <dgm:pt modelId="{DC8358C1-89E2-476D-BAD7-87A2B098ABA9}" type="sibTrans" cxnId="{F38A3ABC-2547-44C1-BC63-47BBA9E5755C}">
      <dgm:prSet/>
      <dgm:spPr/>
      <dgm:t>
        <a:bodyPr/>
        <a:lstStyle/>
        <a:p>
          <a:endParaRPr lang="id-ID"/>
        </a:p>
      </dgm:t>
    </dgm:pt>
    <dgm:pt modelId="{8C0F9DE3-A1C5-4BFF-B76F-427E6E9F5DB5}" type="parTrans" cxnId="{F38A3ABC-2547-44C1-BC63-47BBA9E5755C}">
      <dgm:prSet/>
      <dgm:spPr/>
      <dgm:t>
        <a:bodyPr/>
        <a:lstStyle/>
        <a:p>
          <a:endParaRPr lang="id-ID"/>
        </a:p>
      </dgm:t>
    </dgm:pt>
    <dgm:pt modelId="{B256243A-E09D-4A91-95B9-3C4273E2F343}">
      <dgm:prSet phldrT="[Text]"/>
      <dgm:spPr/>
      <dgm:t>
        <a:bodyPr/>
        <a:lstStyle/>
        <a:p>
          <a:r>
            <a:rPr lang="id-ID" dirty="0" smtClean="0"/>
            <a:t>Sosial And Environmental Reporting</a:t>
          </a:r>
          <a:endParaRPr lang="id-ID" dirty="0"/>
        </a:p>
      </dgm:t>
    </dgm:pt>
    <dgm:pt modelId="{7A812DAB-8AD4-4441-9DE3-AED7CECF857A}" type="sibTrans" cxnId="{EFC87C58-314E-497D-8012-16414686342A}">
      <dgm:prSet/>
      <dgm:spPr/>
      <dgm:t>
        <a:bodyPr/>
        <a:lstStyle/>
        <a:p>
          <a:endParaRPr lang="id-ID"/>
        </a:p>
      </dgm:t>
    </dgm:pt>
    <dgm:pt modelId="{DA1C4464-C337-43AF-A4C2-B9528D62A623}" type="parTrans" cxnId="{EFC87C58-314E-497D-8012-16414686342A}">
      <dgm:prSet/>
      <dgm:spPr/>
      <dgm:t>
        <a:bodyPr/>
        <a:lstStyle/>
        <a:p>
          <a:endParaRPr lang="id-ID"/>
        </a:p>
      </dgm:t>
    </dgm:pt>
    <dgm:pt modelId="{2A0D7E7B-EE8A-4C91-BD13-6B30A85FA3FF}">
      <dgm:prSet phldrT="[Text]"/>
      <dgm:spPr/>
      <dgm:t>
        <a:bodyPr/>
        <a:lstStyle/>
        <a:p>
          <a:r>
            <a:rPr lang="id-ID" dirty="0" smtClean="0"/>
            <a:t>.</a:t>
          </a:r>
          <a:endParaRPr lang="id-ID" dirty="0"/>
        </a:p>
      </dgm:t>
    </dgm:pt>
    <dgm:pt modelId="{9A65DF2B-EFAE-4A6C-AD6D-4B831F9CFDC1}" type="sibTrans" cxnId="{1C180667-0D4D-44D1-929C-31BF2DBFBE66}">
      <dgm:prSet/>
      <dgm:spPr/>
      <dgm:t>
        <a:bodyPr/>
        <a:lstStyle/>
        <a:p>
          <a:endParaRPr lang="id-ID"/>
        </a:p>
      </dgm:t>
    </dgm:pt>
    <dgm:pt modelId="{784EDC58-DFC7-4845-9DD5-5B85160195F9}" type="parTrans" cxnId="{1C180667-0D4D-44D1-929C-31BF2DBFBE66}">
      <dgm:prSet/>
      <dgm:spPr/>
      <dgm:t>
        <a:bodyPr/>
        <a:lstStyle/>
        <a:p>
          <a:endParaRPr lang="id-ID"/>
        </a:p>
      </dgm:t>
    </dgm:pt>
    <dgm:pt modelId="{4F811FBA-BFD1-418C-9F61-A217EDF535EE}">
      <dgm:prSet phldrT="[Text]"/>
      <dgm:spPr/>
      <dgm:t>
        <a:bodyPr/>
        <a:lstStyle/>
        <a:p>
          <a:r>
            <a:rPr lang="id-ID" dirty="0" smtClean="0"/>
            <a:t>Environmental Reporting Disclosure</a:t>
          </a:r>
          <a:endParaRPr lang="id-ID" dirty="0"/>
        </a:p>
      </dgm:t>
    </dgm:pt>
    <dgm:pt modelId="{D57D49D6-3668-4723-8955-B4ABF35FA82D}" type="sibTrans" cxnId="{AC2A1598-5A58-42E4-A571-0638D1B20FBF}">
      <dgm:prSet/>
      <dgm:spPr/>
      <dgm:t>
        <a:bodyPr/>
        <a:lstStyle/>
        <a:p>
          <a:endParaRPr lang="id-ID"/>
        </a:p>
      </dgm:t>
    </dgm:pt>
    <dgm:pt modelId="{3280783E-CC2A-4829-BCE7-800F643887CB}" type="parTrans" cxnId="{AC2A1598-5A58-42E4-A571-0638D1B20FBF}">
      <dgm:prSet/>
      <dgm:spPr/>
      <dgm:t>
        <a:bodyPr/>
        <a:lstStyle/>
        <a:p>
          <a:endParaRPr lang="id-ID"/>
        </a:p>
      </dgm:t>
    </dgm:pt>
    <dgm:pt modelId="{B66A6F07-B5F4-4CE0-AC1D-B9064E15251C}">
      <dgm:prSet phldrT="[Text]"/>
      <dgm:spPr/>
      <dgm:t>
        <a:bodyPr/>
        <a:lstStyle/>
        <a:p>
          <a:r>
            <a:rPr lang="id-ID" dirty="0" smtClean="0"/>
            <a:t>.</a:t>
          </a:r>
          <a:endParaRPr lang="id-ID" dirty="0"/>
        </a:p>
      </dgm:t>
    </dgm:pt>
    <dgm:pt modelId="{177A3955-C3C0-471B-B590-353840CEB13C}" type="sibTrans" cxnId="{972F903B-4C4E-4056-B152-18793ADB9DCE}">
      <dgm:prSet/>
      <dgm:spPr/>
      <dgm:t>
        <a:bodyPr/>
        <a:lstStyle/>
        <a:p>
          <a:endParaRPr lang="id-ID"/>
        </a:p>
      </dgm:t>
    </dgm:pt>
    <dgm:pt modelId="{F39967C6-E4F6-43E0-81C3-446F89589CDF}" type="parTrans" cxnId="{972F903B-4C4E-4056-B152-18793ADB9DCE}">
      <dgm:prSet/>
      <dgm:spPr/>
      <dgm:t>
        <a:bodyPr/>
        <a:lstStyle/>
        <a:p>
          <a:endParaRPr lang="id-ID"/>
        </a:p>
      </dgm:t>
    </dgm:pt>
    <dgm:pt modelId="{DFC228E8-AEF4-414C-B0D0-E68BAA7E5139}" type="pres">
      <dgm:prSet presAssocID="{8699FAE3-C4E9-45B4-B7FA-2F9D44AEC961}" presName="linearFlow" presStyleCnt="0">
        <dgm:presLayoutVars>
          <dgm:dir/>
          <dgm:animLvl val="lvl"/>
          <dgm:resizeHandles val="exact"/>
        </dgm:presLayoutVars>
      </dgm:prSet>
      <dgm:spPr/>
      <dgm:t>
        <a:bodyPr/>
        <a:lstStyle/>
        <a:p>
          <a:endParaRPr lang="id-ID"/>
        </a:p>
      </dgm:t>
    </dgm:pt>
    <dgm:pt modelId="{A8362944-6BC6-4C5A-8426-4159B3FAA313}" type="pres">
      <dgm:prSet presAssocID="{5B72EF74-1BFD-4732-BDB2-E2083A3391BF}" presName="composite" presStyleCnt="0"/>
      <dgm:spPr/>
    </dgm:pt>
    <dgm:pt modelId="{A94A42AC-860F-4B45-8E1E-A3208DC60C1E}" type="pres">
      <dgm:prSet presAssocID="{5B72EF74-1BFD-4732-BDB2-E2083A3391BF}" presName="parentText" presStyleLbl="alignNode1" presStyleIdx="0" presStyleCnt="4">
        <dgm:presLayoutVars>
          <dgm:chMax val="1"/>
          <dgm:bulletEnabled val="1"/>
        </dgm:presLayoutVars>
      </dgm:prSet>
      <dgm:spPr/>
      <dgm:t>
        <a:bodyPr/>
        <a:lstStyle/>
        <a:p>
          <a:endParaRPr lang="id-ID"/>
        </a:p>
      </dgm:t>
    </dgm:pt>
    <dgm:pt modelId="{9E275970-DB14-4E9C-9A49-3AF53A7B6E78}" type="pres">
      <dgm:prSet presAssocID="{5B72EF74-1BFD-4732-BDB2-E2083A3391BF}" presName="descendantText" presStyleLbl="alignAcc1" presStyleIdx="0" presStyleCnt="4">
        <dgm:presLayoutVars>
          <dgm:bulletEnabled val="1"/>
        </dgm:presLayoutVars>
      </dgm:prSet>
      <dgm:spPr/>
      <dgm:t>
        <a:bodyPr/>
        <a:lstStyle/>
        <a:p>
          <a:endParaRPr lang="id-ID"/>
        </a:p>
      </dgm:t>
    </dgm:pt>
    <dgm:pt modelId="{1BB3374F-D589-48E7-BEF7-6AA1EC7DC6CB}" type="pres">
      <dgm:prSet presAssocID="{ADD78EF8-84B2-480B-A230-AD5363C4AB3C}" presName="sp" presStyleCnt="0"/>
      <dgm:spPr/>
    </dgm:pt>
    <dgm:pt modelId="{FE479FFA-9D9B-4D41-8F9A-1C706A03A345}" type="pres">
      <dgm:prSet presAssocID="{B66A6F07-B5F4-4CE0-AC1D-B9064E15251C}" presName="composite" presStyleCnt="0"/>
      <dgm:spPr/>
    </dgm:pt>
    <dgm:pt modelId="{D7EE6B0D-9514-4F5F-B590-A9823513B4DF}" type="pres">
      <dgm:prSet presAssocID="{B66A6F07-B5F4-4CE0-AC1D-B9064E15251C}" presName="parentText" presStyleLbl="alignNode1" presStyleIdx="1" presStyleCnt="4">
        <dgm:presLayoutVars>
          <dgm:chMax val="1"/>
          <dgm:bulletEnabled val="1"/>
        </dgm:presLayoutVars>
      </dgm:prSet>
      <dgm:spPr/>
      <dgm:t>
        <a:bodyPr/>
        <a:lstStyle/>
        <a:p>
          <a:endParaRPr lang="id-ID"/>
        </a:p>
      </dgm:t>
    </dgm:pt>
    <dgm:pt modelId="{6F97FF44-B79F-4DC5-9DDA-C904A2282967}" type="pres">
      <dgm:prSet presAssocID="{B66A6F07-B5F4-4CE0-AC1D-B9064E15251C}" presName="descendantText" presStyleLbl="alignAcc1" presStyleIdx="1" presStyleCnt="4">
        <dgm:presLayoutVars>
          <dgm:bulletEnabled val="1"/>
        </dgm:presLayoutVars>
      </dgm:prSet>
      <dgm:spPr/>
      <dgm:t>
        <a:bodyPr/>
        <a:lstStyle/>
        <a:p>
          <a:endParaRPr lang="id-ID"/>
        </a:p>
      </dgm:t>
    </dgm:pt>
    <dgm:pt modelId="{C66CCB9E-FE51-47B9-A585-F126D00221B2}" type="pres">
      <dgm:prSet presAssocID="{177A3955-C3C0-471B-B590-353840CEB13C}" presName="sp" presStyleCnt="0"/>
      <dgm:spPr/>
    </dgm:pt>
    <dgm:pt modelId="{BC7DC19D-1948-41B4-8103-A4675937DAF1}" type="pres">
      <dgm:prSet presAssocID="{2A0D7E7B-EE8A-4C91-BD13-6B30A85FA3FF}" presName="composite" presStyleCnt="0"/>
      <dgm:spPr/>
    </dgm:pt>
    <dgm:pt modelId="{DF17F04B-20DB-4E9E-92A6-3F4E8D25EDC0}" type="pres">
      <dgm:prSet presAssocID="{2A0D7E7B-EE8A-4C91-BD13-6B30A85FA3FF}" presName="parentText" presStyleLbl="alignNode1" presStyleIdx="2" presStyleCnt="4">
        <dgm:presLayoutVars>
          <dgm:chMax val="1"/>
          <dgm:bulletEnabled val="1"/>
        </dgm:presLayoutVars>
      </dgm:prSet>
      <dgm:spPr/>
      <dgm:t>
        <a:bodyPr/>
        <a:lstStyle/>
        <a:p>
          <a:endParaRPr lang="id-ID"/>
        </a:p>
      </dgm:t>
    </dgm:pt>
    <dgm:pt modelId="{B8712266-DDE8-4D43-BA1E-020BCD8773C2}" type="pres">
      <dgm:prSet presAssocID="{2A0D7E7B-EE8A-4C91-BD13-6B30A85FA3FF}" presName="descendantText" presStyleLbl="alignAcc1" presStyleIdx="2" presStyleCnt="4">
        <dgm:presLayoutVars>
          <dgm:bulletEnabled val="1"/>
        </dgm:presLayoutVars>
      </dgm:prSet>
      <dgm:spPr/>
      <dgm:t>
        <a:bodyPr/>
        <a:lstStyle/>
        <a:p>
          <a:endParaRPr lang="id-ID"/>
        </a:p>
      </dgm:t>
    </dgm:pt>
    <dgm:pt modelId="{942D0B6E-3E85-45CE-9E4F-02E2E94F0A75}" type="pres">
      <dgm:prSet presAssocID="{9A65DF2B-EFAE-4A6C-AD6D-4B831F9CFDC1}" presName="sp" presStyleCnt="0"/>
      <dgm:spPr/>
    </dgm:pt>
    <dgm:pt modelId="{74ADEC71-B6B3-4F83-8CA4-A6180A29D1C4}" type="pres">
      <dgm:prSet presAssocID="{7BE7E849-4E63-4A0B-BD90-8801E6351109}" presName="composite" presStyleCnt="0"/>
      <dgm:spPr/>
    </dgm:pt>
    <dgm:pt modelId="{31B11131-6F9E-4F6D-87A1-8A659310645C}" type="pres">
      <dgm:prSet presAssocID="{7BE7E849-4E63-4A0B-BD90-8801E6351109}" presName="parentText" presStyleLbl="alignNode1" presStyleIdx="3" presStyleCnt="4">
        <dgm:presLayoutVars>
          <dgm:chMax val="1"/>
          <dgm:bulletEnabled val="1"/>
        </dgm:presLayoutVars>
      </dgm:prSet>
      <dgm:spPr/>
      <dgm:t>
        <a:bodyPr/>
        <a:lstStyle/>
        <a:p>
          <a:endParaRPr lang="id-ID"/>
        </a:p>
      </dgm:t>
    </dgm:pt>
    <dgm:pt modelId="{5E3D4028-8299-4083-B15A-3BD4FBC81E26}" type="pres">
      <dgm:prSet presAssocID="{7BE7E849-4E63-4A0B-BD90-8801E6351109}" presName="descendantText" presStyleLbl="alignAcc1" presStyleIdx="3" presStyleCnt="4">
        <dgm:presLayoutVars>
          <dgm:bulletEnabled val="1"/>
        </dgm:presLayoutVars>
      </dgm:prSet>
      <dgm:spPr/>
      <dgm:t>
        <a:bodyPr/>
        <a:lstStyle/>
        <a:p>
          <a:endParaRPr lang="id-ID"/>
        </a:p>
      </dgm:t>
    </dgm:pt>
  </dgm:ptLst>
  <dgm:cxnLst>
    <dgm:cxn modelId="{CFCF47EF-701B-4F40-852F-ACEDE6D9F06B}" type="presOf" srcId="{8699FAE3-C4E9-45B4-B7FA-2F9D44AEC961}" destId="{DFC228E8-AEF4-414C-B0D0-E68BAA7E5139}" srcOrd="0" destOrd="0" presId="urn:microsoft.com/office/officeart/2005/8/layout/chevron2"/>
    <dgm:cxn modelId="{69C86C80-F758-4A47-8E98-BDC5F53E23F5}" type="presOf" srcId="{4F811FBA-BFD1-418C-9F61-A217EDF535EE}" destId="{6F97FF44-B79F-4DC5-9DDA-C904A2282967}" srcOrd="0" destOrd="0" presId="urn:microsoft.com/office/officeart/2005/8/layout/chevron2"/>
    <dgm:cxn modelId="{59AD1F01-0FE5-42CB-8F70-B33C1F0FA6F0}" type="presOf" srcId="{7BE7E849-4E63-4A0B-BD90-8801E6351109}" destId="{31B11131-6F9E-4F6D-87A1-8A659310645C}" srcOrd="0" destOrd="0" presId="urn:microsoft.com/office/officeart/2005/8/layout/chevron2"/>
    <dgm:cxn modelId="{00CA70C3-F6B2-4702-A904-3E470C99410C}" type="presOf" srcId="{B256243A-E09D-4A91-95B9-3C4273E2F343}" destId="{B8712266-DDE8-4D43-BA1E-020BCD8773C2}" srcOrd="0" destOrd="0" presId="urn:microsoft.com/office/officeart/2005/8/layout/chevron2"/>
    <dgm:cxn modelId="{A8E12156-1CCF-4097-AB09-AA4925787EA4}" type="presOf" srcId="{5B72EF74-1BFD-4732-BDB2-E2083A3391BF}" destId="{A94A42AC-860F-4B45-8E1E-A3208DC60C1E}" srcOrd="0" destOrd="0" presId="urn:microsoft.com/office/officeart/2005/8/layout/chevron2"/>
    <dgm:cxn modelId="{1C180667-0D4D-44D1-929C-31BF2DBFBE66}" srcId="{8699FAE3-C4E9-45B4-B7FA-2F9D44AEC961}" destId="{2A0D7E7B-EE8A-4C91-BD13-6B30A85FA3FF}" srcOrd="2" destOrd="0" parTransId="{784EDC58-DFC7-4845-9DD5-5B85160195F9}" sibTransId="{9A65DF2B-EFAE-4A6C-AD6D-4B831F9CFDC1}"/>
    <dgm:cxn modelId="{DA72BC54-6347-44BA-A5FA-CCC2D95B6A51}" type="presOf" srcId="{B0F08A8F-4771-4571-8678-AB4E0667231B}" destId="{5E3D4028-8299-4083-B15A-3BD4FBC81E26}" srcOrd="0" destOrd="0" presId="urn:microsoft.com/office/officeart/2005/8/layout/chevron2"/>
    <dgm:cxn modelId="{22F01286-86AA-4C48-B004-5831313B07F2}" type="presOf" srcId="{1C350717-1EE1-447D-9599-45F212308321}" destId="{9E275970-DB14-4E9C-9A49-3AF53A7B6E78}" srcOrd="0" destOrd="0" presId="urn:microsoft.com/office/officeart/2005/8/layout/chevron2"/>
    <dgm:cxn modelId="{F38A3ABC-2547-44C1-BC63-47BBA9E5755C}" srcId="{8699FAE3-C4E9-45B4-B7FA-2F9D44AEC961}" destId="{7BE7E849-4E63-4A0B-BD90-8801E6351109}" srcOrd="3" destOrd="0" parTransId="{8C0F9DE3-A1C5-4BFF-B76F-427E6E9F5DB5}" sibTransId="{DC8358C1-89E2-476D-BAD7-87A2B098ABA9}"/>
    <dgm:cxn modelId="{866BE120-F67F-471C-8AD7-CA017DF2EBB6}" type="presOf" srcId="{B66A6F07-B5F4-4CE0-AC1D-B9064E15251C}" destId="{D7EE6B0D-9514-4F5F-B590-A9823513B4DF}" srcOrd="0" destOrd="0" presId="urn:microsoft.com/office/officeart/2005/8/layout/chevron2"/>
    <dgm:cxn modelId="{1A57F6F0-68CE-484F-B2B7-C332E120D303}" type="presOf" srcId="{2A0D7E7B-EE8A-4C91-BD13-6B30A85FA3FF}" destId="{DF17F04B-20DB-4E9E-92A6-3F4E8D25EDC0}" srcOrd="0" destOrd="0" presId="urn:microsoft.com/office/officeart/2005/8/layout/chevron2"/>
    <dgm:cxn modelId="{EFC87C58-314E-497D-8012-16414686342A}" srcId="{2A0D7E7B-EE8A-4C91-BD13-6B30A85FA3FF}" destId="{B256243A-E09D-4A91-95B9-3C4273E2F343}" srcOrd="0" destOrd="0" parTransId="{DA1C4464-C337-43AF-A4C2-B9528D62A623}" sibTransId="{7A812DAB-8AD4-4441-9DE3-AED7CECF857A}"/>
    <dgm:cxn modelId="{AC2A1598-5A58-42E4-A571-0638D1B20FBF}" srcId="{B66A6F07-B5F4-4CE0-AC1D-B9064E15251C}" destId="{4F811FBA-BFD1-418C-9F61-A217EDF535EE}" srcOrd="0" destOrd="0" parTransId="{3280783E-CC2A-4829-BCE7-800F643887CB}" sibTransId="{D57D49D6-3668-4723-8955-B4ABF35FA82D}"/>
    <dgm:cxn modelId="{339CFC09-21AF-406B-B087-6036675220FC}" srcId="{5B72EF74-1BFD-4732-BDB2-E2083A3391BF}" destId="{1C350717-1EE1-447D-9599-45F212308321}" srcOrd="0" destOrd="0" parTransId="{D5F8CFD8-142E-4565-AFCD-4CE55BD0AFB5}" sibTransId="{48397E5D-CDFF-4E72-9035-9D0EFED3710F}"/>
    <dgm:cxn modelId="{2916D584-C6F6-4099-B744-F8B71A88955B}" srcId="{7BE7E849-4E63-4A0B-BD90-8801E6351109}" destId="{B0F08A8F-4771-4571-8678-AB4E0667231B}" srcOrd="0" destOrd="0" parTransId="{2C1ECF6C-E0DE-4F6E-9A83-0AE094481C37}" sibTransId="{147B3482-2227-49DC-8DEB-4B9C399070B5}"/>
    <dgm:cxn modelId="{3E77ACDA-2BCF-4A5C-B3D3-224DBE0A6687}" srcId="{8699FAE3-C4E9-45B4-B7FA-2F9D44AEC961}" destId="{5B72EF74-1BFD-4732-BDB2-E2083A3391BF}" srcOrd="0" destOrd="0" parTransId="{FA2BD803-6B18-48F7-B88A-AB01D1BA49A5}" sibTransId="{ADD78EF8-84B2-480B-A230-AD5363C4AB3C}"/>
    <dgm:cxn modelId="{972F903B-4C4E-4056-B152-18793ADB9DCE}" srcId="{8699FAE3-C4E9-45B4-B7FA-2F9D44AEC961}" destId="{B66A6F07-B5F4-4CE0-AC1D-B9064E15251C}" srcOrd="1" destOrd="0" parTransId="{F39967C6-E4F6-43E0-81C3-446F89589CDF}" sibTransId="{177A3955-C3C0-471B-B590-353840CEB13C}"/>
    <dgm:cxn modelId="{050226C1-75C6-4C1A-BC13-F8EBF859E4B2}" type="presParOf" srcId="{DFC228E8-AEF4-414C-B0D0-E68BAA7E5139}" destId="{A8362944-6BC6-4C5A-8426-4159B3FAA313}" srcOrd="0" destOrd="0" presId="urn:microsoft.com/office/officeart/2005/8/layout/chevron2"/>
    <dgm:cxn modelId="{FFC01461-AB63-4368-9FF6-73FEF780E33A}" type="presParOf" srcId="{A8362944-6BC6-4C5A-8426-4159B3FAA313}" destId="{A94A42AC-860F-4B45-8E1E-A3208DC60C1E}" srcOrd="0" destOrd="0" presId="urn:microsoft.com/office/officeart/2005/8/layout/chevron2"/>
    <dgm:cxn modelId="{48AF3EA9-7455-4BDB-8A6D-4C4388F8F347}" type="presParOf" srcId="{A8362944-6BC6-4C5A-8426-4159B3FAA313}" destId="{9E275970-DB14-4E9C-9A49-3AF53A7B6E78}" srcOrd="1" destOrd="0" presId="urn:microsoft.com/office/officeart/2005/8/layout/chevron2"/>
    <dgm:cxn modelId="{0BD5BA84-296E-4AEC-81F0-E123D3008FB7}" type="presParOf" srcId="{DFC228E8-AEF4-414C-B0D0-E68BAA7E5139}" destId="{1BB3374F-D589-48E7-BEF7-6AA1EC7DC6CB}" srcOrd="1" destOrd="0" presId="urn:microsoft.com/office/officeart/2005/8/layout/chevron2"/>
    <dgm:cxn modelId="{0CAF06EF-14F6-4325-AF7B-8CE92DD74FE6}" type="presParOf" srcId="{DFC228E8-AEF4-414C-B0D0-E68BAA7E5139}" destId="{FE479FFA-9D9B-4D41-8F9A-1C706A03A345}" srcOrd="2" destOrd="0" presId="urn:microsoft.com/office/officeart/2005/8/layout/chevron2"/>
    <dgm:cxn modelId="{30F4F8A7-F3A2-489B-8502-7C392126A1C1}" type="presParOf" srcId="{FE479FFA-9D9B-4D41-8F9A-1C706A03A345}" destId="{D7EE6B0D-9514-4F5F-B590-A9823513B4DF}" srcOrd="0" destOrd="0" presId="urn:microsoft.com/office/officeart/2005/8/layout/chevron2"/>
    <dgm:cxn modelId="{46B4AB10-B3C1-4B55-A8A6-39ED70AE2C7D}" type="presParOf" srcId="{FE479FFA-9D9B-4D41-8F9A-1C706A03A345}" destId="{6F97FF44-B79F-4DC5-9DDA-C904A2282967}" srcOrd="1" destOrd="0" presId="urn:microsoft.com/office/officeart/2005/8/layout/chevron2"/>
    <dgm:cxn modelId="{29DB52A0-9B5C-4805-916A-1EF20657E24C}" type="presParOf" srcId="{DFC228E8-AEF4-414C-B0D0-E68BAA7E5139}" destId="{C66CCB9E-FE51-47B9-A585-F126D00221B2}" srcOrd="3" destOrd="0" presId="urn:microsoft.com/office/officeart/2005/8/layout/chevron2"/>
    <dgm:cxn modelId="{42926FEC-737F-4A0F-A3CD-B67ABD5B7547}" type="presParOf" srcId="{DFC228E8-AEF4-414C-B0D0-E68BAA7E5139}" destId="{BC7DC19D-1948-41B4-8103-A4675937DAF1}" srcOrd="4" destOrd="0" presId="urn:microsoft.com/office/officeart/2005/8/layout/chevron2"/>
    <dgm:cxn modelId="{1D8F2292-BD4C-497E-BB68-28F748C4EC1E}" type="presParOf" srcId="{BC7DC19D-1948-41B4-8103-A4675937DAF1}" destId="{DF17F04B-20DB-4E9E-92A6-3F4E8D25EDC0}" srcOrd="0" destOrd="0" presId="urn:microsoft.com/office/officeart/2005/8/layout/chevron2"/>
    <dgm:cxn modelId="{E06B671A-6153-4241-B8F2-11F4EFF6FAD8}" type="presParOf" srcId="{BC7DC19D-1948-41B4-8103-A4675937DAF1}" destId="{B8712266-DDE8-4D43-BA1E-020BCD8773C2}" srcOrd="1" destOrd="0" presId="urn:microsoft.com/office/officeart/2005/8/layout/chevron2"/>
    <dgm:cxn modelId="{0053ACD1-501B-4D68-9203-F11478C90FC4}" type="presParOf" srcId="{DFC228E8-AEF4-414C-B0D0-E68BAA7E5139}" destId="{942D0B6E-3E85-45CE-9E4F-02E2E94F0A75}" srcOrd="5" destOrd="0" presId="urn:microsoft.com/office/officeart/2005/8/layout/chevron2"/>
    <dgm:cxn modelId="{D8F332AB-53A8-4ABB-9DCE-0A4D3C57C3EA}" type="presParOf" srcId="{DFC228E8-AEF4-414C-B0D0-E68BAA7E5139}" destId="{74ADEC71-B6B3-4F83-8CA4-A6180A29D1C4}" srcOrd="6" destOrd="0" presId="urn:microsoft.com/office/officeart/2005/8/layout/chevron2"/>
    <dgm:cxn modelId="{4233E781-5D52-47ED-9562-8EF750ADAE98}" type="presParOf" srcId="{74ADEC71-B6B3-4F83-8CA4-A6180A29D1C4}" destId="{31B11131-6F9E-4F6D-87A1-8A659310645C}" srcOrd="0" destOrd="0" presId="urn:microsoft.com/office/officeart/2005/8/layout/chevron2"/>
    <dgm:cxn modelId="{73CCE37B-C27D-44D5-A498-EEDFA6B5CE25}" type="presParOf" srcId="{74ADEC71-B6B3-4F83-8CA4-A6180A29D1C4}" destId="{5E3D4028-8299-4083-B15A-3BD4FBC81E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D0E8817-C98E-47B5-92ED-7EEA5BC56F8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id-ID"/>
        </a:p>
      </dgm:t>
    </dgm:pt>
    <dgm:pt modelId="{E2481121-5D07-4158-BEF3-0018DE9AD371}">
      <dgm:prSet phldrT="[Text]"/>
      <dgm:spPr/>
      <dgm:t>
        <a:bodyPr/>
        <a:lstStyle/>
        <a:p>
          <a:r>
            <a:rPr lang="id-ID" dirty="0" smtClean="0"/>
            <a:t>Pengungkapan akuntansi lingkungan di kebanyakan negara, termasuk Indonesia masih bersifat voluntary, artinya tidak ada aturan yang mewajib- kan seperti halnya pada penerbitan financial reporting</a:t>
          </a:r>
          <a:endParaRPr lang="id-ID" dirty="0"/>
        </a:p>
      </dgm:t>
    </dgm:pt>
    <dgm:pt modelId="{1C09A35E-BA99-4B39-849B-12CD490A4C94}" type="parTrans" cxnId="{D2DE0AB4-F73F-458D-B26F-D95BB3D7E913}">
      <dgm:prSet/>
      <dgm:spPr/>
      <dgm:t>
        <a:bodyPr/>
        <a:lstStyle/>
        <a:p>
          <a:endParaRPr lang="id-ID"/>
        </a:p>
      </dgm:t>
    </dgm:pt>
    <dgm:pt modelId="{7CE5AB3B-31A3-459E-AB01-E547BA7F58C0}" type="sibTrans" cxnId="{D2DE0AB4-F73F-458D-B26F-D95BB3D7E913}">
      <dgm:prSet/>
      <dgm:spPr/>
      <dgm:t>
        <a:bodyPr/>
        <a:lstStyle/>
        <a:p>
          <a:endParaRPr lang="id-ID"/>
        </a:p>
      </dgm:t>
    </dgm:pt>
    <dgm:pt modelId="{5539F278-A01C-4658-937F-59B68373A86B}">
      <dgm:prSet/>
      <dgm:spPr/>
      <dgm:t>
        <a:bodyPr/>
        <a:lstStyle/>
        <a:p>
          <a:r>
            <a:rPr lang="id-ID" dirty="0" smtClean="0"/>
            <a:t>Pernyataan Standar  Akuntansi  Keuangan  (PSAK)  No.  1 (Revisi Tahun 2009) tentang penyajian laporan keuangan, paragraf 14 menyatakan bahwa : “</a:t>
          </a:r>
          <a:r>
            <a:rPr lang="id-ID" i="1" dirty="0" smtClean="0"/>
            <a:t>Entitas  dapat  pula  menyajikan,  terpisah  dari laporan   keuangan,  laporan   tambahan   seperti laporan    mengenai    lingkungan    hidup    dan laporan nilai tambah, khususnya bagi industri di mana    faktor    lingkungan    hidup    memegang peranan    penting    dan    bagi    industri    yang menganggap      pegawai      sebagai      kelompok pengguna    laporanyang     memegang    peranan penting.  Laporan  tambahan   tersebut   di   luar ruang lingkup Standar Akuntansi Keuangan</a:t>
          </a:r>
          <a:endParaRPr lang="id-ID" dirty="0"/>
        </a:p>
      </dgm:t>
    </dgm:pt>
    <dgm:pt modelId="{F3CEA32F-58C0-45E1-9846-33EB74B35A0F}" type="parTrans" cxnId="{616C7376-8B7B-462D-A641-FFA32D1B22F3}">
      <dgm:prSet/>
      <dgm:spPr/>
      <dgm:t>
        <a:bodyPr/>
        <a:lstStyle/>
        <a:p>
          <a:endParaRPr lang="id-ID"/>
        </a:p>
      </dgm:t>
    </dgm:pt>
    <dgm:pt modelId="{3778A2BD-E493-4579-B195-71C616A4A9B8}" type="sibTrans" cxnId="{616C7376-8B7B-462D-A641-FFA32D1B22F3}">
      <dgm:prSet/>
      <dgm:spPr/>
      <dgm:t>
        <a:bodyPr/>
        <a:lstStyle/>
        <a:p>
          <a:endParaRPr lang="id-ID"/>
        </a:p>
      </dgm:t>
    </dgm:pt>
    <dgm:pt modelId="{57D20CE4-1DF2-49C1-BC91-9F2F3C044628}" type="pres">
      <dgm:prSet presAssocID="{4D0E8817-C98E-47B5-92ED-7EEA5BC56F89}" presName="linear" presStyleCnt="0">
        <dgm:presLayoutVars>
          <dgm:animLvl val="lvl"/>
          <dgm:resizeHandles val="exact"/>
        </dgm:presLayoutVars>
      </dgm:prSet>
      <dgm:spPr/>
      <dgm:t>
        <a:bodyPr/>
        <a:lstStyle/>
        <a:p>
          <a:endParaRPr lang="id-ID"/>
        </a:p>
      </dgm:t>
    </dgm:pt>
    <dgm:pt modelId="{01A3F64B-6BCE-488B-8BE4-7D92F316EF7F}" type="pres">
      <dgm:prSet presAssocID="{E2481121-5D07-4158-BEF3-0018DE9AD371}" presName="parentText" presStyleLbl="node1" presStyleIdx="0" presStyleCnt="2" custScaleY="48389">
        <dgm:presLayoutVars>
          <dgm:chMax val="0"/>
          <dgm:bulletEnabled val="1"/>
        </dgm:presLayoutVars>
      </dgm:prSet>
      <dgm:spPr/>
      <dgm:t>
        <a:bodyPr/>
        <a:lstStyle/>
        <a:p>
          <a:endParaRPr lang="id-ID"/>
        </a:p>
      </dgm:t>
    </dgm:pt>
    <dgm:pt modelId="{B81FDF38-4C40-4D7B-97F3-A3D2418FFE7F}" type="pres">
      <dgm:prSet presAssocID="{7CE5AB3B-31A3-459E-AB01-E547BA7F58C0}" presName="spacer" presStyleCnt="0"/>
      <dgm:spPr/>
    </dgm:pt>
    <dgm:pt modelId="{AFE42093-22C7-4A1E-BDEB-395A8C3B97AD}" type="pres">
      <dgm:prSet presAssocID="{5539F278-A01C-4658-937F-59B68373A86B}" presName="parentText" presStyleLbl="node1" presStyleIdx="1" presStyleCnt="2" custScaleY="112186">
        <dgm:presLayoutVars>
          <dgm:chMax val="0"/>
          <dgm:bulletEnabled val="1"/>
        </dgm:presLayoutVars>
      </dgm:prSet>
      <dgm:spPr/>
      <dgm:t>
        <a:bodyPr/>
        <a:lstStyle/>
        <a:p>
          <a:endParaRPr lang="id-ID"/>
        </a:p>
      </dgm:t>
    </dgm:pt>
  </dgm:ptLst>
  <dgm:cxnLst>
    <dgm:cxn modelId="{48B43DAC-E797-4933-BABC-640DB998D0F2}" type="presOf" srcId="{4D0E8817-C98E-47B5-92ED-7EEA5BC56F89}" destId="{57D20CE4-1DF2-49C1-BC91-9F2F3C044628}" srcOrd="0" destOrd="0" presId="urn:microsoft.com/office/officeart/2005/8/layout/vList2"/>
    <dgm:cxn modelId="{2BF078A7-1D6D-46D9-8FAA-9DD0EAB9C206}" type="presOf" srcId="{E2481121-5D07-4158-BEF3-0018DE9AD371}" destId="{01A3F64B-6BCE-488B-8BE4-7D92F316EF7F}" srcOrd="0" destOrd="0" presId="urn:microsoft.com/office/officeart/2005/8/layout/vList2"/>
    <dgm:cxn modelId="{616C7376-8B7B-462D-A641-FFA32D1B22F3}" srcId="{4D0E8817-C98E-47B5-92ED-7EEA5BC56F89}" destId="{5539F278-A01C-4658-937F-59B68373A86B}" srcOrd="1" destOrd="0" parTransId="{F3CEA32F-58C0-45E1-9846-33EB74B35A0F}" sibTransId="{3778A2BD-E493-4579-B195-71C616A4A9B8}"/>
    <dgm:cxn modelId="{E2FF9C4D-4956-446F-8503-1E1562941445}" type="presOf" srcId="{5539F278-A01C-4658-937F-59B68373A86B}" destId="{AFE42093-22C7-4A1E-BDEB-395A8C3B97AD}" srcOrd="0" destOrd="0" presId="urn:microsoft.com/office/officeart/2005/8/layout/vList2"/>
    <dgm:cxn modelId="{D2DE0AB4-F73F-458D-B26F-D95BB3D7E913}" srcId="{4D0E8817-C98E-47B5-92ED-7EEA5BC56F89}" destId="{E2481121-5D07-4158-BEF3-0018DE9AD371}" srcOrd="0" destOrd="0" parTransId="{1C09A35E-BA99-4B39-849B-12CD490A4C94}" sibTransId="{7CE5AB3B-31A3-459E-AB01-E547BA7F58C0}"/>
    <dgm:cxn modelId="{73CC2C4E-7500-4755-B387-2410A175D2D8}" type="presParOf" srcId="{57D20CE4-1DF2-49C1-BC91-9F2F3C044628}" destId="{01A3F64B-6BCE-488B-8BE4-7D92F316EF7F}" srcOrd="0" destOrd="0" presId="urn:microsoft.com/office/officeart/2005/8/layout/vList2"/>
    <dgm:cxn modelId="{CF3B4470-B899-40EB-A7A7-A5C4FF375D52}" type="presParOf" srcId="{57D20CE4-1DF2-49C1-BC91-9F2F3C044628}" destId="{B81FDF38-4C40-4D7B-97F3-A3D2418FFE7F}" srcOrd="1" destOrd="0" presId="urn:microsoft.com/office/officeart/2005/8/layout/vList2"/>
    <dgm:cxn modelId="{8E468128-6642-422D-AA2B-0DB0DBB963F4}" type="presParOf" srcId="{57D20CE4-1DF2-49C1-BC91-9F2F3C044628}" destId="{AFE42093-22C7-4A1E-BDEB-395A8C3B97A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7C1446-3A07-43CB-A967-0AD48FF48872}"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id-ID"/>
        </a:p>
      </dgm:t>
    </dgm:pt>
    <dgm:pt modelId="{8CB0525A-30CD-4F9C-ADA0-9C6D53D837B1}">
      <dgm:prSet phldrT="[Text]"/>
      <dgm:spPr/>
      <dgm:t>
        <a:bodyPr/>
        <a:lstStyle/>
        <a:p>
          <a:r>
            <a:rPr lang="id-ID" b="1" i="1" dirty="0" smtClean="0">
              <a:solidFill>
                <a:schemeClr val="tx1"/>
              </a:solidFill>
            </a:rPr>
            <a:t>Pertama</a:t>
          </a:r>
          <a:r>
            <a:rPr lang="id-ID" b="1" dirty="0" smtClean="0">
              <a:solidFill>
                <a:schemeClr val="tx1"/>
              </a:solidFill>
            </a:rPr>
            <a:t>, pelaksanaan CSR memang merupakan praktik bisnis  secara  sukarela  dari  inisiatif  perusahaan dan  bukan  merupakan  aktivitas  yang  dituntut untuk  dilakukan  perusahan  sesuai  dengan peraturan   perundangan   yang   berlaku</a:t>
          </a:r>
          <a:endParaRPr lang="id-ID" b="1" dirty="0">
            <a:solidFill>
              <a:schemeClr val="tx1"/>
            </a:solidFill>
          </a:endParaRPr>
        </a:p>
      </dgm:t>
    </dgm:pt>
    <dgm:pt modelId="{732DD492-AE88-406C-BEF1-0C3645BC07EE}" type="parTrans" cxnId="{3BE7C986-5CAE-486E-BC5F-B12756A339A5}">
      <dgm:prSet/>
      <dgm:spPr/>
      <dgm:t>
        <a:bodyPr/>
        <a:lstStyle/>
        <a:p>
          <a:endParaRPr lang="id-ID"/>
        </a:p>
      </dgm:t>
    </dgm:pt>
    <dgm:pt modelId="{0208565E-EF44-4EA7-B4EC-C5DBB921BD46}" type="sibTrans" cxnId="{3BE7C986-5CAE-486E-BC5F-B12756A339A5}">
      <dgm:prSet/>
      <dgm:spPr/>
      <dgm:t>
        <a:bodyPr/>
        <a:lstStyle/>
        <a:p>
          <a:endParaRPr lang="id-ID"/>
        </a:p>
      </dgm:t>
    </dgm:pt>
    <dgm:pt modelId="{3EA26001-FFAF-478D-8980-9CDAD692D8BD}">
      <dgm:prSet phldrT="[Text]"/>
      <dgm:spPr/>
      <dgm:t>
        <a:bodyPr/>
        <a:lstStyle/>
        <a:p>
          <a:r>
            <a:rPr lang="id-ID" b="1" dirty="0" smtClean="0">
              <a:solidFill>
                <a:schemeClr val="tx1"/>
              </a:solidFill>
            </a:rPr>
            <a:t>Kedua, pelaksanaan  CSR  sesuai  dengan  tuntutan undang-undang (bersifat mandatory)</a:t>
          </a:r>
          <a:endParaRPr lang="id-ID" b="1" dirty="0">
            <a:solidFill>
              <a:schemeClr val="tx1"/>
            </a:solidFill>
          </a:endParaRPr>
        </a:p>
      </dgm:t>
    </dgm:pt>
    <dgm:pt modelId="{89F66C0B-9A21-42BC-A640-C2944E357944}" type="parTrans" cxnId="{9E36FE75-27E7-4581-8B58-E242AF3A6942}">
      <dgm:prSet/>
      <dgm:spPr/>
      <dgm:t>
        <a:bodyPr/>
        <a:lstStyle/>
        <a:p>
          <a:endParaRPr lang="id-ID"/>
        </a:p>
      </dgm:t>
    </dgm:pt>
    <dgm:pt modelId="{F26F0B67-450A-4742-A69D-42E15A81FC2B}" type="sibTrans" cxnId="{9E36FE75-27E7-4581-8B58-E242AF3A6942}">
      <dgm:prSet/>
      <dgm:spPr/>
      <dgm:t>
        <a:bodyPr/>
        <a:lstStyle/>
        <a:p>
          <a:endParaRPr lang="id-ID"/>
        </a:p>
      </dgm:t>
    </dgm:pt>
    <dgm:pt modelId="{6E8DA6D9-17D5-415C-950B-F577BF2FCAC9}">
      <dgm:prSet phldrT="[Text]"/>
      <dgm:spPr/>
      <dgm:t>
        <a:bodyPr/>
        <a:lstStyle/>
        <a:p>
          <a:r>
            <a:rPr lang="id-ID" b="1" dirty="0" smtClean="0">
              <a:solidFill>
                <a:schemeClr val="tx1"/>
              </a:solidFill>
            </a:rPr>
            <a:t>Dilihat dari  sudut dasar  hukum pelaksanaan- nya, CSR di Indonesia secara konseptual masih harus dipilah antara pelaksanaan CSR yang dilakukan   oleh   perusahaan   besar   dan   CSR yang dilakukan oleh perusahaan kecil dan menengah</a:t>
          </a:r>
          <a:endParaRPr lang="id-ID" b="1" dirty="0">
            <a:solidFill>
              <a:schemeClr val="tx1"/>
            </a:solidFill>
          </a:endParaRPr>
        </a:p>
      </dgm:t>
    </dgm:pt>
    <dgm:pt modelId="{AAD6C45A-67C7-45D8-8557-F434581986E4}" type="parTrans" cxnId="{F7C1879A-FB11-4CCE-B66A-CF441AF179B5}">
      <dgm:prSet/>
      <dgm:spPr/>
      <dgm:t>
        <a:bodyPr/>
        <a:lstStyle/>
        <a:p>
          <a:endParaRPr lang="id-ID"/>
        </a:p>
      </dgm:t>
    </dgm:pt>
    <dgm:pt modelId="{E4A26B39-551C-440F-AC66-1C10D4ED4E1D}" type="sibTrans" cxnId="{F7C1879A-FB11-4CCE-B66A-CF441AF179B5}">
      <dgm:prSet/>
      <dgm:spPr/>
      <dgm:t>
        <a:bodyPr/>
        <a:lstStyle/>
        <a:p>
          <a:endParaRPr lang="id-ID"/>
        </a:p>
      </dgm:t>
    </dgm:pt>
    <dgm:pt modelId="{9E40977D-D54C-468E-B173-F7AD699C98DA}">
      <dgm:prSet/>
      <dgm:spPr/>
      <dgm:t>
        <a:bodyPr/>
        <a:lstStyle/>
        <a:p>
          <a:r>
            <a:rPr lang="id-ID" b="1" dirty="0" smtClean="0">
              <a:solidFill>
                <a:schemeClr val="tx1"/>
              </a:solidFill>
            </a:rPr>
            <a:t>Bila  dilihat  dari  pelaksanaan  CSR di Indonesia, maka  dapat  dikatakan  bahwa  perusahaan yang telah melaksanakan program CSR dan membuat  laporannya belum bisa  dikatakan sebagai perusahaan yang telah menerapkan akuntansi    lingkungan</a:t>
          </a:r>
          <a:endParaRPr lang="id-ID" b="1" dirty="0">
            <a:solidFill>
              <a:schemeClr val="tx1"/>
            </a:solidFill>
          </a:endParaRPr>
        </a:p>
      </dgm:t>
    </dgm:pt>
    <dgm:pt modelId="{6443977F-9FAA-4CB7-9C8D-37AF13205FAB}" type="parTrans" cxnId="{12E9A327-9B8B-4F55-B4F4-E69D8199A056}">
      <dgm:prSet/>
      <dgm:spPr/>
      <dgm:t>
        <a:bodyPr/>
        <a:lstStyle/>
        <a:p>
          <a:endParaRPr lang="id-ID"/>
        </a:p>
      </dgm:t>
    </dgm:pt>
    <dgm:pt modelId="{505F5025-6001-4EB7-92BE-5B28ED424FE5}" type="sibTrans" cxnId="{12E9A327-9B8B-4F55-B4F4-E69D8199A056}">
      <dgm:prSet/>
      <dgm:spPr/>
      <dgm:t>
        <a:bodyPr/>
        <a:lstStyle/>
        <a:p>
          <a:endParaRPr lang="id-ID"/>
        </a:p>
      </dgm:t>
    </dgm:pt>
    <dgm:pt modelId="{6A4893B9-1B23-463D-BADB-D97E55F52FC9}" type="pres">
      <dgm:prSet presAssocID="{167C1446-3A07-43CB-A967-0AD48FF48872}" presName="Name0" presStyleCnt="0">
        <dgm:presLayoutVars>
          <dgm:chMax val="7"/>
          <dgm:chPref val="7"/>
          <dgm:dir/>
        </dgm:presLayoutVars>
      </dgm:prSet>
      <dgm:spPr/>
      <dgm:t>
        <a:bodyPr/>
        <a:lstStyle/>
        <a:p>
          <a:endParaRPr lang="id-ID"/>
        </a:p>
      </dgm:t>
    </dgm:pt>
    <dgm:pt modelId="{A2C65306-F5A1-4898-8437-29BA845B2C6D}" type="pres">
      <dgm:prSet presAssocID="{167C1446-3A07-43CB-A967-0AD48FF48872}" presName="Name1" presStyleCnt="0"/>
      <dgm:spPr/>
    </dgm:pt>
    <dgm:pt modelId="{F0AEFA87-0CFD-43E8-821B-568E541B1491}" type="pres">
      <dgm:prSet presAssocID="{167C1446-3A07-43CB-A967-0AD48FF48872}" presName="cycle" presStyleCnt="0"/>
      <dgm:spPr/>
    </dgm:pt>
    <dgm:pt modelId="{E2788C6A-66FD-48EE-97C8-04C4B8E9BAAF}" type="pres">
      <dgm:prSet presAssocID="{167C1446-3A07-43CB-A967-0AD48FF48872}" presName="srcNode" presStyleLbl="node1" presStyleIdx="0" presStyleCnt="4"/>
      <dgm:spPr/>
    </dgm:pt>
    <dgm:pt modelId="{777629EE-07F3-4A7F-9498-65CD81197CF3}" type="pres">
      <dgm:prSet presAssocID="{167C1446-3A07-43CB-A967-0AD48FF48872}" presName="conn" presStyleLbl="parChTrans1D2" presStyleIdx="0" presStyleCnt="1"/>
      <dgm:spPr/>
      <dgm:t>
        <a:bodyPr/>
        <a:lstStyle/>
        <a:p>
          <a:endParaRPr lang="id-ID"/>
        </a:p>
      </dgm:t>
    </dgm:pt>
    <dgm:pt modelId="{7BDE50BF-1062-4F78-9942-8973175F919A}" type="pres">
      <dgm:prSet presAssocID="{167C1446-3A07-43CB-A967-0AD48FF48872}" presName="extraNode" presStyleLbl="node1" presStyleIdx="0" presStyleCnt="4"/>
      <dgm:spPr/>
    </dgm:pt>
    <dgm:pt modelId="{E5815D12-62E2-444D-A476-A8FB4097E969}" type="pres">
      <dgm:prSet presAssocID="{167C1446-3A07-43CB-A967-0AD48FF48872}" presName="dstNode" presStyleLbl="node1" presStyleIdx="0" presStyleCnt="4"/>
      <dgm:spPr/>
    </dgm:pt>
    <dgm:pt modelId="{32B0F196-9073-42F5-AF4B-FAD2169CE130}" type="pres">
      <dgm:prSet presAssocID="{8CB0525A-30CD-4F9C-ADA0-9C6D53D837B1}" presName="text_1" presStyleLbl="node1" presStyleIdx="0" presStyleCnt="4" custScaleY="137689">
        <dgm:presLayoutVars>
          <dgm:bulletEnabled val="1"/>
        </dgm:presLayoutVars>
      </dgm:prSet>
      <dgm:spPr/>
      <dgm:t>
        <a:bodyPr/>
        <a:lstStyle/>
        <a:p>
          <a:endParaRPr lang="id-ID"/>
        </a:p>
      </dgm:t>
    </dgm:pt>
    <dgm:pt modelId="{67674FF3-890E-4243-9BD3-B987957CE6CB}" type="pres">
      <dgm:prSet presAssocID="{8CB0525A-30CD-4F9C-ADA0-9C6D53D837B1}" presName="accent_1" presStyleCnt="0"/>
      <dgm:spPr/>
    </dgm:pt>
    <dgm:pt modelId="{7F2B9319-C565-418F-A962-BC4A8771C92D}" type="pres">
      <dgm:prSet presAssocID="{8CB0525A-30CD-4F9C-ADA0-9C6D53D837B1}" presName="accentRepeatNode" presStyleLbl="solidFgAcc1" presStyleIdx="0" presStyleCnt="4"/>
      <dgm:spPr/>
    </dgm:pt>
    <dgm:pt modelId="{A047A6D3-8F74-461A-B91F-5A33526D27BC}" type="pres">
      <dgm:prSet presAssocID="{3EA26001-FFAF-478D-8980-9CDAD692D8BD}" presName="text_2" presStyleLbl="node1" presStyleIdx="1" presStyleCnt="4" custScaleY="128293">
        <dgm:presLayoutVars>
          <dgm:bulletEnabled val="1"/>
        </dgm:presLayoutVars>
      </dgm:prSet>
      <dgm:spPr/>
      <dgm:t>
        <a:bodyPr/>
        <a:lstStyle/>
        <a:p>
          <a:endParaRPr lang="id-ID"/>
        </a:p>
      </dgm:t>
    </dgm:pt>
    <dgm:pt modelId="{B7C15735-72BC-400B-8E42-A39E1CCC5BB8}" type="pres">
      <dgm:prSet presAssocID="{3EA26001-FFAF-478D-8980-9CDAD692D8BD}" presName="accent_2" presStyleCnt="0"/>
      <dgm:spPr/>
    </dgm:pt>
    <dgm:pt modelId="{E02DC272-2935-4247-BDBF-0EC226BFA8DB}" type="pres">
      <dgm:prSet presAssocID="{3EA26001-FFAF-478D-8980-9CDAD692D8BD}" presName="accentRepeatNode" presStyleLbl="solidFgAcc1" presStyleIdx="1" presStyleCnt="4"/>
      <dgm:spPr/>
    </dgm:pt>
    <dgm:pt modelId="{9FC472D4-9FBC-44C9-8CF6-D4A0A89192C5}" type="pres">
      <dgm:prSet presAssocID="{6E8DA6D9-17D5-415C-950B-F577BF2FCAC9}" presName="text_3" presStyleLbl="node1" presStyleIdx="2" presStyleCnt="4" custScaleY="138237">
        <dgm:presLayoutVars>
          <dgm:bulletEnabled val="1"/>
        </dgm:presLayoutVars>
      </dgm:prSet>
      <dgm:spPr/>
      <dgm:t>
        <a:bodyPr/>
        <a:lstStyle/>
        <a:p>
          <a:endParaRPr lang="id-ID"/>
        </a:p>
      </dgm:t>
    </dgm:pt>
    <dgm:pt modelId="{BE589875-62D0-4086-A44B-167B14D7EF5B}" type="pres">
      <dgm:prSet presAssocID="{6E8DA6D9-17D5-415C-950B-F577BF2FCAC9}" presName="accent_3" presStyleCnt="0"/>
      <dgm:spPr/>
    </dgm:pt>
    <dgm:pt modelId="{975B4161-EC93-44C0-AFD6-1BF7A0457E05}" type="pres">
      <dgm:prSet presAssocID="{6E8DA6D9-17D5-415C-950B-F577BF2FCAC9}" presName="accentRepeatNode" presStyleLbl="solidFgAcc1" presStyleIdx="2" presStyleCnt="4"/>
      <dgm:spPr/>
    </dgm:pt>
    <dgm:pt modelId="{33BB3BB0-5C21-4C20-8DB8-4F53748EF30D}" type="pres">
      <dgm:prSet presAssocID="{9E40977D-D54C-468E-B173-F7AD699C98DA}" presName="text_4" presStyleLbl="node1" presStyleIdx="3" presStyleCnt="4" custScaleY="141927">
        <dgm:presLayoutVars>
          <dgm:bulletEnabled val="1"/>
        </dgm:presLayoutVars>
      </dgm:prSet>
      <dgm:spPr/>
      <dgm:t>
        <a:bodyPr/>
        <a:lstStyle/>
        <a:p>
          <a:endParaRPr lang="id-ID"/>
        </a:p>
      </dgm:t>
    </dgm:pt>
    <dgm:pt modelId="{D2832790-C948-4058-A27D-7FEF4661F8E2}" type="pres">
      <dgm:prSet presAssocID="{9E40977D-D54C-468E-B173-F7AD699C98DA}" presName="accent_4" presStyleCnt="0"/>
      <dgm:spPr/>
    </dgm:pt>
    <dgm:pt modelId="{850B6BB0-B9A6-43CC-978C-7699B5931976}" type="pres">
      <dgm:prSet presAssocID="{9E40977D-D54C-468E-B173-F7AD699C98DA}" presName="accentRepeatNode" presStyleLbl="solidFgAcc1" presStyleIdx="3" presStyleCnt="4"/>
      <dgm:spPr/>
    </dgm:pt>
  </dgm:ptLst>
  <dgm:cxnLst>
    <dgm:cxn modelId="{0593E47D-0A98-43F9-A98F-53F2456BBDCB}" type="presOf" srcId="{167C1446-3A07-43CB-A967-0AD48FF48872}" destId="{6A4893B9-1B23-463D-BADB-D97E55F52FC9}" srcOrd="0" destOrd="0" presId="urn:microsoft.com/office/officeart/2008/layout/VerticalCurvedList"/>
    <dgm:cxn modelId="{522271C5-E6E6-496C-A294-5216E5344018}" type="presOf" srcId="{9E40977D-D54C-468E-B173-F7AD699C98DA}" destId="{33BB3BB0-5C21-4C20-8DB8-4F53748EF30D}" srcOrd="0" destOrd="0" presId="urn:microsoft.com/office/officeart/2008/layout/VerticalCurvedList"/>
    <dgm:cxn modelId="{29C4352F-D83C-4B47-83B4-0C4A93472345}" type="presOf" srcId="{0208565E-EF44-4EA7-B4EC-C5DBB921BD46}" destId="{777629EE-07F3-4A7F-9498-65CD81197CF3}" srcOrd="0" destOrd="0" presId="urn:microsoft.com/office/officeart/2008/layout/VerticalCurvedList"/>
    <dgm:cxn modelId="{4ED2056A-0AC6-4015-A686-DFE4A6521CF7}" type="presOf" srcId="{6E8DA6D9-17D5-415C-950B-F577BF2FCAC9}" destId="{9FC472D4-9FBC-44C9-8CF6-D4A0A89192C5}" srcOrd="0" destOrd="0" presId="urn:microsoft.com/office/officeart/2008/layout/VerticalCurvedList"/>
    <dgm:cxn modelId="{3BE7C986-5CAE-486E-BC5F-B12756A339A5}" srcId="{167C1446-3A07-43CB-A967-0AD48FF48872}" destId="{8CB0525A-30CD-4F9C-ADA0-9C6D53D837B1}" srcOrd="0" destOrd="0" parTransId="{732DD492-AE88-406C-BEF1-0C3645BC07EE}" sibTransId="{0208565E-EF44-4EA7-B4EC-C5DBB921BD46}"/>
    <dgm:cxn modelId="{F7C1879A-FB11-4CCE-B66A-CF441AF179B5}" srcId="{167C1446-3A07-43CB-A967-0AD48FF48872}" destId="{6E8DA6D9-17D5-415C-950B-F577BF2FCAC9}" srcOrd="2" destOrd="0" parTransId="{AAD6C45A-67C7-45D8-8557-F434581986E4}" sibTransId="{E4A26B39-551C-440F-AC66-1C10D4ED4E1D}"/>
    <dgm:cxn modelId="{9E36FE75-27E7-4581-8B58-E242AF3A6942}" srcId="{167C1446-3A07-43CB-A967-0AD48FF48872}" destId="{3EA26001-FFAF-478D-8980-9CDAD692D8BD}" srcOrd="1" destOrd="0" parTransId="{89F66C0B-9A21-42BC-A640-C2944E357944}" sibTransId="{F26F0B67-450A-4742-A69D-42E15A81FC2B}"/>
    <dgm:cxn modelId="{34B7DB91-740C-4008-8D9D-106908267ACB}" type="presOf" srcId="{8CB0525A-30CD-4F9C-ADA0-9C6D53D837B1}" destId="{32B0F196-9073-42F5-AF4B-FAD2169CE130}" srcOrd="0" destOrd="0" presId="urn:microsoft.com/office/officeart/2008/layout/VerticalCurvedList"/>
    <dgm:cxn modelId="{12E9A327-9B8B-4F55-B4F4-E69D8199A056}" srcId="{167C1446-3A07-43CB-A967-0AD48FF48872}" destId="{9E40977D-D54C-468E-B173-F7AD699C98DA}" srcOrd="3" destOrd="0" parTransId="{6443977F-9FAA-4CB7-9C8D-37AF13205FAB}" sibTransId="{505F5025-6001-4EB7-92BE-5B28ED424FE5}"/>
    <dgm:cxn modelId="{8BC912A1-77CF-4F18-8670-10811DF8DAFD}" type="presOf" srcId="{3EA26001-FFAF-478D-8980-9CDAD692D8BD}" destId="{A047A6D3-8F74-461A-B91F-5A33526D27BC}" srcOrd="0" destOrd="0" presId="urn:microsoft.com/office/officeart/2008/layout/VerticalCurvedList"/>
    <dgm:cxn modelId="{C9409046-FEF2-45CE-BD18-6C7AF7BE42BB}" type="presParOf" srcId="{6A4893B9-1B23-463D-BADB-D97E55F52FC9}" destId="{A2C65306-F5A1-4898-8437-29BA845B2C6D}" srcOrd="0" destOrd="0" presId="urn:microsoft.com/office/officeart/2008/layout/VerticalCurvedList"/>
    <dgm:cxn modelId="{9F20B3E9-6EF0-45F6-8E91-4D0CF3915B1A}" type="presParOf" srcId="{A2C65306-F5A1-4898-8437-29BA845B2C6D}" destId="{F0AEFA87-0CFD-43E8-821B-568E541B1491}" srcOrd="0" destOrd="0" presId="urn:microsoft.com/office/officeart/2008/layout/VerticalCurvedList"/>
    <dgm:cxn modelId="{6C59F443-2C97-419B-B140-0D1EA92D46FB}" type="presParOf" srcId="{F0AEFA87-0CFD-43E8-821B-568E541B1491}" destId="{E2788C6A-66FD-48EE-97C8-04C4B8E9BAAF}" srcOrd="0" destOrd="0" presId="urn:microsoft.com/office/officeart/2008/layout/VerticalCurvedList"/>
    <dgm:cxn modelId="{939FB106-CF38-4E7A-8FCF-2056108EEB93}" type="presParOf" srcId="{F0AEFA87-0CFD-43E8-821B-568E541B1491}" destId="{777629EE-07F3-4A7F-9498-65CD81197CF3}" srcOrd="1" destOrd="0" presId="urn:microsoft.com/office/officeart/2008/layout/VerticalCurvedList"/>
    <dgm:cxn modelId="{F48445C2-31A7-45A0-90CB-D256144CDCE3}" type="presParOf" srcId="{F0AEFA87-0CFD-43E8-821B-568E541B1491}" destId="{7BDE50BF-1062-4F78-9942-8973175F919A}" srcOrd="2" destOrd="0" presId="urn:microsoft.com/office/officeart/2008/layout/VerticalCurvedList"/>
    <dgm:cxn modelId="{08D454F1-2152-4C58-8044-7252601D74D4}" type="presParOf" srcId="{F0AEFA87-0CFD-43E8-821B-568E541B1491}" destId="{E5815D12-62E2-444D-A476-A8FB4097E969}" srcOrd="3" destOrd="0" presId="urn:microsoft.com/office/officeart/2008/layout/VerticalCurvedList"/>
    <dgm:cxn modelId="{DEF0793A-ECD8-4F37-8D83-178A53C6C3FB}" type="presParOf" srcId="{A2C65306-F5A1-4898-8437-29BA845B2C6D}" destId="{32B0F196-9073-42F5-AF4B-FAD2169CE130}" srcOrd="1" destOrd="0" presId="urn:microsoft.com/office/officeart/2008/layout/VerticalCurvedList"/>
    <dgm:cxn modelId="{B27ED4A6-704B-4EF3-81F8-12CBB57DE141}" type="presParOf" srcId="{A2C65306-F5A1-4898-8437-29BA845B2C6D}" destId="{67674FF3-890E-4243-9BD3-B987957CE6CB}" srcOrd="2" destOrd="0" presId="urn:microsoft.com/office/officeart/2008/layout/VerticalCurvedList"/>
    <dgm:cxn modelId="{BEAE3070-D6D5-445F-B79E-FBE82FA9A9CC}" type="presParOf" srcId="{67674FF3-890E-4243-9BD3-B987957CE6CB}" destId="{7F2B9319-C565-418F-A962-BC4A8771C92D}" srcOrd="0" destOrd="0" presId="urn:microsoft.com/office/officeart/2008/layout/VerticalCurvedList"/>
    <dgm:cxn modelId="{233EAE10-CE0C-4F3B-9A8F-6520477CABC5}" type="presParOf" srcId="{A2C65306-F5A1-4898-8437-29BA845B2C6D}" destId="{A047A6D3-8F74-461A-B91F-5A33526D27BC}" srcOrd="3" destOrd="0" presId="urn:microsoft.com/office/officeart/2008/layout/VerticalCurvedList"/>
    <dgm:cxn modelId="{26F1DDDB-563C-44D5-B6AD-E0BE6281F8B6}" type="presParOf" srcId="{A2C65306-F5A1-4898-8437-29BA845B2C6D}" destId="{B7C15735-72BC-400B-8E42-A39E1CCC5BB8}" srcOrd="4" destOrd="0" presId="urn:microsoft.com/office/officeart/2008/layout/VerticalCurvedList"/>
    <dgm:cxn modelId="{F7C12723-F52B-447E-8E6B-6262E977D2DB}" type="presParOf" srcId="{B7C15735-72BC-400B-8E42-A39E1CCC5BB8}" destId="{E02DC272-2935-4247-BDBF-0EC226BFA8DB}" srcOrd="0" destOrd="0" presId="urn:microsoft.com/office/officeart/2008/layout/VerticalCurvedList"/>
    <dgm:cxn modelId="{C56A03CF-8054-40BD-AE8E-EB1F804F149E}" type="presParOf" srcId="{A2C65306-F5A1-4898-8437-29BA845B2C6D}" destId="{9FC472D4-9FBC-44C9-8CF6-D4A0A89192C5}" srcOrd="5" destOrd="0" presId="urn:microsoft.com/office/officeart/2008/layout/VerticalCurvedList"/>
    <dgm:cxn modelId="{E5EE235F-0561-4F6D-B679-DB0BD4C56F80}" type="presParOf" srcId="{A2C65306-F5A1-4898-8437-29BA845B2C6D}" destId="{BE589875-62D0-4086-A44B-167B14D7EF5B}" srcOrd="6" destOrd="0" presId="urn:microsoft.com/office/officeart/2008/layout/VerticalCurvedList"/>
    <dgm:cxn modelId="{799470AA-A23F-47B5-9115-75DA5E0B0138}" type="presParOf" srcId="{BE589875-62D0-4086-A44B-167B14D7EF5B}" destId="{975B4161-EC93-44C0-AFD6-1BF7A0457E05}" srcOrd="0" destOrd="0" presId="urn:microsoft.com/office/officeart/2008/layout/VerticalCurvedList"/>
    <dgm:cxn modelId="{08A5330E-2C87-4C05-9A38-A3FAC2A3E3F9}" type="presParOf" srcId="{A2C65306-F5A1-4898-8437-29BA845B2C6D}" destId="{33BB3BB0-5C21-4C20-8DB8-4F53748EF30D}" srcOrd="7" destOrd="0" presId="urn:microsoft.com/office/officeart/2008/layout/VerticalCurvedList"/>
    <dgm:cxn modelId="{7B1E0E65-8E31-416C-839F-16353DBCFA8E}" type="presParOf" srcId="{A2C65306-F5A1-4898-8437-29BA845B2C6D}" destId="{D2832790-C948-4058-A27D-7FEF4661F8E2}" srcOrd="8" destOrd="0" presId="urn:microsoft.com/office/officeart/2008/layout/VerticalCurvedList"/>
    <dgm:cxn modelId="{C46064F1-C5ED-4B50-89F7-BB0994E687EA}" type="presParOf" srcId="{D2832790-C948-4058-A27D-7FEF4661F8E2}" destId="{850B6BB0-B9A6-43CC-978C-7699B593197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0A6127F-32F8-485E-A212-680516BAAF9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313F2735-151A-4CD2-98AC-12C9FD312FE8}">
      <dgm:prSet phldrT="[Text]">
        <dgm:style>
          <a:lnRef idx="0">
            <a:schemeClr val="accent2"/>
          </a:lnRef>
          <a:fillRef idx="3">
            <a:schemeClr val="accent2"/>
          </a:fillRef>
          <a:effectRef idx="3">
            <a:schemeClr val="accent2"/>
          </a:effectRef>
          <a:fontRef idx="minor">
            <a:schemeClr val="lt1"/>
          </a:fontRef>
        </dgm:style>
      </dgm:prSet>
      <dgm:spPr/>
      <dgm:t>
        <a:bodyPr/>
        <a:lstStyle/>
        <a:p>
          <a:pPr algn="l"/>
          <a:r>
            <a:rPr lang="id-ID" dirty="0" smtClean="0">
              <a:solidFill>
                <a:sysClr val="windowText" lastClr="000000"/>
              </a:solidFill>
            </a:rPr>
            <a:t>Biaya pencegahan </a:t>
          </a:r>
          <a:endParaRPr lang="en-US" dirty="0" smtClean="0">
            <a:solidFill>
              <a:sysClr val="windowText" lastClr="000000"/>
            </a:solidFill>
          </a:endParaRPr>
        </a:p>
        <a:p>
          <a:pPr algn="l"/>
          <a:r>
            <a:rPr lang="id-ID" dirty="0" smtClean="0">
              <a:solidFill>
                <a:sysClr val="windowText" lastClr="000000"/>
              </a:solidFill>
            </a:rPr>
            <a:t>Biaya pencegahan merupakan investasi yang dibuat dalam usaha untuk menjamin konfirmasi yang dibutuhkan</a:t>
          </a:r>
        </a:p>
        <a:p>
          <a:pPr algn="l"/>
          <a:endParaRPr lang="id-ID" dirty="0" smtClean="0">
            <a:solidFill>
              <a:sysClr val="windowText" lastClr="000000"/>
            </a:solidFill>
          </a:endParaRPr>
        </a:p>
        <a:p>
          <a:pPr algn="l"/>
          <a:r>
            <a:rPr lang="id-ID" dirty="0" smtClean="0">
              <a:solidFill>
                <a:sysClr val="windowText" lastClr="000000"/>
              </a:solidFill>
            </a:rPr>
            <a:t>Misalnya, kegiatan-kegiatan yang termasuk ke dalam orientasi anggota tim, pelatihan dan pengembangan standard perencanaan serta prosedur.  </a:t>
          </a:r>
          <a:endParaRPr lang="id-ID" dirty="0"/>
        </a:p>
      </dgm:t>
    </dgm:pt>
    <dgm:pt modelId="{96A652BC-6233-4686-81E8-EDCC9261D381}" type="parTrans" cxnId="{B4327774-C4FE-483D-9660-D613EEDA4344}">
      <dgm:prSet/>
      <dgm:spPr/>
      <dgm:t>
        <a:bodyPr/>
        <a:lstStyle/>
        <a:p>
          <a:endParaRPr lang="id-ID"/>
        </a:p>
      </dgm:t>
    </dgm:pt>
    <dgm:pt modelId="{20EF5BA9-B1DE-488E-87CE-1BA05864AACC}" type="sibTrans" cxnId="{B4327774-C4FE-483D-9660-D613EEDA4344}">
      <dgm:prSet/>
      <dgm:spPr/>
      <dgm:t>
        <a:bodyPr/>
        <a:lstStyle/>
        <a:p>
          <a:endParaRPr lang="id-ID"/>
        </a:p>
      </dgm:t>
    </dgm:pt>
    <dgm:pt modelId="{A093FF96-51F5-4FC8-AAA4-B231ECEA2821}">
      <dgm:prSet>
        <dgm:style>
          <a:lnRef idx="0">
            <a:schemeClr val="accent1"/>
          </a:lnRef>
          <a:fillRef idx="3">
            <a:schemeClr val="accent1"/>
          </a:fillRef>
          <a:effectRef idx="3">
            <a:schemeClr val="accent1"/>
          </a:effectRef>
          <a:fontRef idx="minor">
            <a:schemeClr val="lt1"/>
          </a:fontRef>
        </dgm:style>
      </dgm:prSet>
      <dgm:spPr/>
      <dgm:t>
        <a:bodyPr/>
        <a:lstStyle/>
        <a:p>
          <a:endParaRPr lang="id-ID" dirty="0" smtClean="0">
            <a:solidFill>
              <a:sysClr val="windowText" lastClr="000000"/>
            </a:solidFill>
          </a:endParaRPr>
        </a:p>
        <a:p>
          <a:r>
            <a:rPr lang="id-ID" dirty="0" smtClean="0">
              <a:solidFill>
                <a:sysClr val="windowText" lastClr="000000"/>
              </a:solidFill>
            </a:rPr>
            <a:t>Biaya penilaian </a:t>
          </a:r>
        </a:p>
        <a:p>
          <a:r>
            <a:rPr lang="id-ID" dirty="0" smtClean="0">
              <a:solidFill>
                <a:sysClr val="windowText" lastClr="000000"/>
              </a:solidFill>
            </a:rPr>
            <a:t>Biaya penilaian merupakan biaya yang terjadi untuk mengidentifikasi kesalahan setelah kejadian. </a:t>
          </a:r>
          <a:endParaRPr lang="en-US" dirty="0" smtClean="0">
            <a:solidFill>
              <a:sysClr val="windowText" lastClr="000000"/>
            </a:solidFill>
          </a:endParaRPr>
        </a:p>
      </dgm:t>
    </dgm:pt>
    <dgm:pt modelId="{A6A88140-DFDC-4FD8-851B-8184B0CBD2F9}" type="parTrans" cxnId="{5081FC29-1A69-459D-9C98-ABBBCE648080}">
      <dgm:prSet/>
      <dgm:spPr/>
      <dgm:t>
        <a:bodyPr/>
        <a:lstStyle/>
        <a:p>
          <a:endParaRPr lang="id-ID"/>
        </a:p>
      </dgm:t>
    </dgm:pt>
    <dgm:pt modelId="{9E196562-5944-48D4-9E3A-79C87C7B0FB0}" type="sibTrans" cxnId="{5081FC29-1A69-459D-9C98-ABBBCE648080}">
      <dgm:prSet/>
      <dgm:spPr/>
      <dgm:t>
        <a:bodyPr/>
        <a:lstStyle/>
        <a:p>
          <a:endParaRPr lang="id-ID"/>
        </a:p>
      </dgm:t>
    </dgm:pt>
    <dgm:pt modelId="{A91090A8-2EC2-414C-9C01-DED3C15607EA}">
      <dgm:prSet>
        <dgm:style>
          <a:lnRef idx="0">
            <a:schemeClr val="accent1"/>
          </a:lnRef>
          <a:fillRef idx="3">
            <a:schemeClr val="accent1"/>
          </a:fillRef>
          <a:effectRef idx="3">
            <a:schemeClr val="accent1"/>
          </a:effectRef>
          <a:fontRef idx="minor">
            <a:schemeClr val="lt1"/>
          </a:fontRef>
        </dgm:style>
      </dgm:prSet>
      <dgm:spPr/>
      <dgm:t>
        <a:bodyPr/>
        <a:lstStyle/>
        <a:p>
          <a:endParaRPr lang="en-US" dirty="0" smtClean="0">
            <a:solidFill>
              <a:sysClr val="windowText" lastClr="000000"/>
            </a:solidFill>
          </a:endParaRPr>
        </a:p>
      </dgm:t>
    </dgm:pt>
    <dgm:pt modelId="{B927B0BB-9895-4324-A1B5-A6C42AE6EDB7}" type="parTrans" cxnId="{41EA6BD1-5A61-4E86-957C-406935F3051A}">
      <dgm:prSet/>
      <dgm:spPr/>
      <dgm:t>
        <a:bodyPr/>
        <a:lstStyle/>
        <a:p>
          <a:endParaRPr lang="id-ID"/>
        </a:p>
      </dgm:t>
    </dgm:pt>
    <dgm:pt modelId="{F5D89112-4D82-40ED-A855-FD3636B83BF2}" type="sibTrans" cxnId="{41EA6BD1-5A61-4E86-957C-406935F3051A}">
      <dgm:prSet/>
      <dgm:spPr/>
      <dgm:t>
        <a:bodyPr/>
        <a:lstStyle/>
        <a:p>
          <a:endParaRPr lang="id-ID"/>
        </a:p>
      </dgm:t>
    </dgm:pt>
    <dgm:pt modelId="{6E718A95-39E5-49F8-B4E9-196965146C24}">
      <dgm:prSet>
        <dgm:style>
          <a:lnRef idx="0">
            <a:schemeClr val="accent1"/>
          </a:lnRef>
          <a:fillRef idx="3">
            <a:schemeClr val="accent1"/>
          </a:fillRef>
          <a:effectRef idx="3">
            <a:schemeClr val="accent1"/>
          </a:effectRef>
          <a:fontRef idx="minor">
            <a:schemeClr val="lt1"/>
          </a:fontRef>
        </dgm:style>
      </dgm:prSet>
      <dgm:spPr/>
      <dgm:t>
        <a:bodyPr/>
        <a:lstStyle/>
        <a:p>
          <a:r>
            <a:rPr lang="id-ID" smtClean="0">
              <a:solidFill>
                <a:sysClr val="windowText" lastClr="000000"/>
              </a:solidFill>
            </a:rPr>
            <a:t>Misalnya, kegiatan-kegatan seperti pengujian. </a:t>
          </a:r>
          <a:endParaRPr lang="id-ID" dirty="0" smtClean="0">
            <a:solidFill>
              <a:sysClr val="windowText" lastClr="000000"/>
            </a:solidFill>
          </a:endParaRPr>
        </a:p>
      </dgm:t>
    </dgm:pt>
    <dgm:pt modelId="{30E7AB6D-BA7C-4C48-8207-1CD663AB585B}" type="parTrans" cxnId="{72D709C3-BFC3-454F-AD8F-432AE924012C}">
      <dgm:prSet/>
      <dgm:spPr/>
      <dgm:t>
        <a:bodyPr/>
        <a:lstStyle/>
        <a:p>
          <a:endParaRPr lang="id-ID"/>
        </a:p>
      </dgm:t>
    </dgm:pt>
    <dgm:pt modelId="{00D344E8-4C48-44CB-A187-5F041DD2F9E8}" type="sibTrans" cxnId="{72D709C3-BFC3-454F-AD8F-432AE924012C}">
      <dgm:prSet/>
      <dgm:spPr/>
      <dgm:t>
        <a:bodyPr/>
        <a:lstStyle/>
        <a:p>
          <a:endParaRPr lang="id-ID"/>
        </a:p>
      </dgm:t>
    </dgm:pt>
    <dgm:pt modelId="{A326E299-9ED3-45D3-812E-836ED3542D5C}">
      <dgm:prSet>
        <dgm:style>
          <a:lnRef idx="0">
            <a:schemeClr val="accent6"/>
          </a:lnRef>
          <a:fillRef idx="3">
            <a:schemeClr val="accent6"/>
          </a:fillRef>
          <a:effectRef idx="3">
            <a:schemeClr val="accent6"/>
          </a:effectRef>
          <a:fontRef idx="minor">
            <a:schemeClr val="lt1"/>
          </a:fontRef>
        </dgm:style>
      </dgm:prSet>
      <dgm:spPr/>
      <dgm:t>
        <a:bodyPr/>
        <a:lstStyle/>
        <a:p>
          <a:endParaRPr lang="id-ID" dirty="0" smtClean="0">
            <a:solidFill>
              <a:sysClr val="windowText" lastClr="000000"/>
            </a:solidFill>
          </a:endParaRPr>
        </a:p>
        <a:p>
          <a:r>
            <a:rPr lang="id-ID" dirty="0" smtClean="0">
              <a:solidFill>
                <a:sysClr val="windowText" lastClr="000000"/>
              </a:solidFill>
            </a:rPr>
            <a:t>Biaya kesalahan internal </a:t>
          </a:r>
        </a:p>
        <a:p>
          <a:r>
            <a:rPr lang="id-ID" dirty="0" smtClean="0">
              <a:solidFill>
                <a:sysClr val="windowText" lastClr="000000"/>
              </a:solidFill>
            </a:rPr>
            <a:t>Biaya kesalahan internal merupakan biaya memperkerjakan kembali dan biaya perbaikan sebelum diserahkan kepada pelanggan. </a:t>
          </a:r>
          <a:endParaRPr lang="en-US" dirty="0" smtClean="0">
            <a:solidFill>
              <a:sysClr val="windowText" lastClr="000000"/>
            </a:solidFill>
          </a:endParaRPr>
        </a:p>
      </dgm:t>
    </dgm:pt>
    <dgm:pt modelId="{D2B270D6-1E49-455D-9755-D757C1A0C2F0}" type="parTrans" cxnId="{66BA59A8-B63B-421B-AE0D-4909DA513475}">
      <dgm:prSet/>
      <dgm:spPr/>
      <dgm:t>
        <a:bodyPr/>
        <a:lstStyle/>
        <a:p>
          <a:endParaRPr lang="id-ID"/>
        </a:p>
      </dgm:t>
    </dgm:pt>
    <dgm:pt modelId="{6DBA7048-6E02-42F8-87D5-173CCBFD97F2}" type="sibTrans" cxnId="{66BA59A8-B63B-421B-AE0D-4909DA513475}">
      <dgm:prSet/>
      <dgm:spPr/>
      <dgm:t>
        <a:bodyPr/>
        <a:lstStyle/>
        <a:p>
          <a:endParaRPr lang="id-ID"/>
        </a:p>
      </dgm:t>
    </dgm:pt>
    <dgm:pt modelId="{B18BA16F-02BC-402F-8314-3CF10A6217DC}">
      <dgm:prSet>
        <dgm:style>
          <a:lnRef idx="0">
            <a:schemeClr val="accent6"/>
          </a:lnRef>
          <a:fillRef idx="3">
            <a:schemeClr val="accent6"/>
          </a:fillRef>
          <a:effectRef idx="3">
            <a:schemeClr val="accent6"/>
          </a:effectRef>
          <a:fontRef idx="minor">
            <a:schemeClr val="lt1"/>
          </a:fontRef>
        </dgm:style>
      </dgm:prSet>
      <dgm:spPr/>
      <dgm:t>
        <a:bodyPr/>
        <a:lstStyle/>
        <a:p>
          <a:endParaRPr lang="en-US" dirty="0" smtClean="0">
            <a:solidFill>
              <a:sysClr val="windowText" lastClr="000000"/>
            </a:solidFill>
          </a:endParaRPr>
        </a:p>
      </dgm:t>
    </dgm:pt>
    <dgm:pt modelId="{01745961-2562-4314-BF18-7FB63AAC225A}" type="parTrans" cxnId="{2F4D76B3-DEDA-411A-87BE-E11E8B0D0FE6}">
      <dgm:prSet/>
      <dgm:spPr/>
      <dgm:t>
        <a:bodyPr/>
        <a:lstStyle/>
        <a:p>
          <a:endParaRPr lang="id-ID"/>
        </a:p>
      </dgm:t>
    </dgm:pt>
    <dgm:pt modelId="{8D0A43F8-7F23-4068-80E1-84ABE1CA3463}" type="sibTrans" cxnId="{2F4D76B3-DEDA-411A-87BE-E11E8B0D0FE6}">
      <dgm:prSet/>
      <dgm:spPr/>
      <dgm:t>
        <a:bodyPr/>
        <a:lstStyle/>
        <a:p>
          <a:endParaRPr lang="id-ID"/>
        </a:p>
      </dgm:t>
    </dgm:pt>
    <dgm:pt modelId="{4EABBBD1-00B6-4898-BF87-F66819663D97}">
      <dgm:prSet>
        <dgm:style>
          <a:lnRef idx="0">
            <a:schemeClr val="accent6"/>
          </a:lnRef>
          <a:fillRef idx="3">
            <a:schemeClr val="accent6"/>
          </a:fillRef>
          <a:effectRef idx="3">
            <a:schemeClr val="accent6"/>
          </a:effectRef>
          <a:fontRef idx="minor">
            <a:schemeClr val="lt1"/>
          </a:fontRef>
        </dgm:style>
      </dgm:prSet>
      <dgm:spPr/>
      <dgm:t>
        <a:bodyPr/>
        <a:lstStyle/>
        <a:p>
          <a:r>
            <a:rPr lang="id-ID" smtClean="0">
              <a:solidFill>
                <a:sysClr val="windowText" lastClr="000000"/>
              </a:solidFill>
            </a:rPr>
            <a:t>Misalnya adalah memperbaiki kesalahan yang dideteksi sepanjang pengujian internal. </a:t>
          </a:r>
          <a:endParaRPr lang="id-ID" dirty="0" smtClean="0">
            <a:solidFill>
              <a:sysClr val="windowText" lastClr="000000"/>
            </a:solidFill>
          </a:endParaRPr>
        </a:p>
      </dgm:t>
    </dgm:pt>
    <dgm:pt modelId="{3D916BDD-26D1-4F69-BEF1-3F37ABEDE6A3}" type="parTrans" cxnId="{B6B76C64-D220-4114-9507-378B86E7F2FA}">
      <dgm:prSet/>
      <dgm:spPr/>
      <dgm:t>
        <a:bodyPr/>
        <a:lstStyle/>
        <a:p>
          <a:endParaRPr lang="id-ID"/>
        </a:p>
      </dgm:t>
    </dgm:pt>
    <dgm:pt modelId="{CBF8CECD-0D66-424A-A789-1C5B6750F6FD}" type="sibTrans" cxnId="{B6B76C64-D220-4114-9507-378B86E7F2FA}">
      <dgm:prSet/>
      <dgm:spPr/>
      <dgm:t>
        <a:bodyPr/>
        <a:lstStyle/>
        <a:p>
          <a:endParaRPr lang="id-ID"/>
        </a:p>
      </dgm:t>
    </dgm:pt>
    <dgm:pt modelId="{243B8E62-F546-4A50-9B6F-AEB8CF71CC4D}">
      <dgm:prSet>
        <dgm:style>
          <a:lnRef idx="0">
            <a:schemeClr val="accent5"/>
          </a:lnRef>
          <a:fillRef idx="3">
            <a:schemeClr val="accent5"/>
          </a:fillRef>
          <a:effectRef idx="3">
            <a:schemeClr val="accent5"/>
          </a:effectRef>
          <a:fontRef idx="minor">
            <a:schemeClr val="lt1"/>
          </a:fontRef>
        </dgm:style>
      </dgm:prSet>
      <dgm:spPr/>
      <dgm:t>
        <a:bodyPr/>
        <a:lstStyle/>
        <a:p>
          <a:r>
            <a:rPr lang="id-ID" dirty="0" smtClean="0">
              <a:solidFill>
                <a:sysClr val="windowText" lastClr="000000"/>
              </a:solidFill>
            </a:rPr>
            <a:t>Biaya kesalahan eksternal </a:t>
          </a:r>
        </a:p>
        <a:p>
          <a:r>
            <a:rPr lang="id-ID" dirty="0" smtClean="0">
              <a:solidFill>
                <a:sysClr val="windowText" lastClr="000000"/>
              </a:solidFill>
            </a:rPr>
            <a:t>Biaya kesalahan eksternal merupakan biaya yang memperkerjakan kembali dan biaya perbaikan setelah diserahkan kepada pelanggan. Satu contoh akan memperkerjakan dan memperaiki hasil dari pengujian yang diterima. </a:t>
          </a:r>
          <a:endParaRPr lang="en-US" dirty="0" smtClean="0">
            <a:solidFill>
              <a:sysClr val="windowText" lastClr="000000"/>
            </a:solidFill>
          </a:endParaRPr>
        </a:p>
      </dgm:t>
    </dgm:pt>
    <dgm:pt modelId="{6189DC60-DE6E-4BEF-8276-9EB3C16D4AAE}" type="parTrans" cxnId="{FB9B8431-9EBB-4FC0-AC17-ABB5863543BB}">
      <dgm:prSet/>
      <dgm:spPr/>
      <dgm:t>
        <a:bodyPr/>
        <a:lstStyle/>
        <a:p>
          <a:endParaRPr lang="id-ID"/>
        </a:p>
      </dgm:t>
    </dgm:pt>
    <dgm:pt modelId="{774C1AE1-3069-4BDC-9578-BDF443542D31}" type="sibTrans" cxnId="{FB9B8431-9EBB-4FC0-AC17-ABB5863543BB}">
      <dgm:prSet/>
      <dgm:spPr/>
      <dgm:t>
        <a:bodyPr/>
        <a:lstStyle/>
        <a:p>
          <a:endParaRPr lang="id-ID"/>
        </a:p>
      </dgm:t>
    </dgm:pt>
    <dgm:pt modelId="{9F20ED69-181B-40AF-AD71-032DFC890A52}">
      <dgm:prSet>
        <dgm:style>
          <a:lnRef idx="0">
            <a:schemeClr val="accent5"/>
          </a:lnRef>
          <a:fillRef idx="3">
            <a:schemeClr val="accent5"/>
          </a:fillRef>
          <a:effectRef idx="3">
            <a:schemeClr val="accent5"/>
          </a:effectRef>
          <a:fontRef idx="minor">
            <a:schemeClr val="lt1"/>
          </a:fontRef>
        </dgm:style>
      </dgm:prSet>
      <dgm:spPr/>
      <dgm:t>
        <a:bodyPr/>
        <a:lstStyle/>
        <a:p>
          <a:endParaRPr lang="en-US" dirty="0" smtClean="0">
            <a:solidFill>
              <a:sysClr val="windowText" lastClr="000000"/>
            </a:solidFill>
          </a:endParaRPr>
        </a:p>
      </dgm:t>
    </dgm:pt>
    <dgm:pt modelId="{B3B6FE30-59E8-4048-B0C2-5F11A7EC1625}" type="parTrans" cxnId="{B8E3115B-E983-4A36-8478-7C1535EEFA33}">
      <dgm:prSet/>
      <dgm:spPr/>
      <dgm:t>
        <a:bodyPr/>
        <a:lstStyle/>
        <a:p>
          <a:endParaRPr lang="id-ID"/>
        </a:p>
      </dgm:t>
    </dgm:pt>
    <dgm:pt modelId="{E5F0D357-4367-49F6-945A-FC8BAAF48ACF}" type="sibTrans" cxnId="{B8E3115B-E983-4A36-8478-7C1535EEFA33}">
      <dgm:prSet/>
      <dgm:spPr/>
      <dgm:t>
        <a:bodyPr/>
        <a:lstStyle/>
        <a:p>
          <a:endParaRPr lang="id-ID"/>
        </a:p>
      </dgm:t>
    </dgm:pt>
    <dgm:pt modelId="{CAC1A84B-286A-4DBC-B915-A5FB9E16F755}">
      <dgm:prSet>
        <dgm:style>
          <a:lnRef idx="0">
            <a:schemeClr val="accent5"/>
          </a:lnRef>
          <a:fillRef idx="3">
            <a:schemeClr val="accent5"/>
          </a:fillRef>
          <a:effectRef idx="3">
            <a:schemeClr val="accent5"/>
          </a:effectRef>
          <a:fontRef idx="minor">
            <a:schemeClr val="lt1"/>
          </a:fontRef>
        </dgm:style>
      </dgm:prSet>
      <dgm:spPr/>
      <dgm:t>
        <a:bodyPr/>
        <a:lstStyle/>
        <a:p>
          <a:r>
            <a:rPr lang="id-ID" smtClean="0">
              <a:solidFill>
                <a:sysClr val="windowText" lastClr="000000"/>
              </a:solidFill>
            </a:rPr>
            <a:t>Contoh lainnya biaya aktual yang terjadi sepanjang jaminan dukungan.</a:t>
          </a:r>
          <a:endParaRPr lang="id-ID" dirty="0" smtClean="0">
            <a:solidFill>
              <a:sysClr val="windowText" lastClr="000000"/>
            </a:solidFill>
          </a:endParaRPr>
        </a:p>
      </dgm:t>
    </dgm:pt>
    <dgm:pt modelId="{5EDE6CC5-1C51-4B4A-9D4E-98CFEAEAD5AD}" type="parTrans" cxnId="{D33943CB-A7EE-4E45-A1BA-903549497A4D}">
      <dgm:prSet/>
      <dgm:spPr/>
      <dgm:t>
        <a:bodyPr/>
        <a:lstStyle/>
        <a:p>
          <a:endParaRPr lang="id-ID"/>
        </a:p>
      </dgm:t>
    </dgm:pt>
    <dgm:pt modelId="{33FB07C1-FDC6-4112-AF2B-623109F665AE}" type="sibTrans" cxnId="{D33943CB-A7EE-4E45-A1BA-903549497A4D}">
      <dgm:prSet/>
      <dgm:spPr/>
      <dgm:t>
        <a:bodyPr/>
        <a:lstStyle/>
        <a:p>
          <a:endParaRPr lang="id-ID"/>
        </a:p>
      </dgm:t>
    </dgm:pt>
    <dgm:pt modelId="{3A15034D-2A7C-4F83-9470-486D0B779102}" type="pres">
      <dgm:prSet presAssocID="{D0A6127F-32F8-485E-A212-680516BAAF96}" presName="diagram" presStyleCnt="0">
        <dgm:presLayoutVars>
          <dgm:dir/>
          <dgm:resizeHandles val="exact"/>
        </dgm:presLayoutVars>
      </dgm:prSet>
      <dgm:spPr/>
      <dgm:t>
        <a:bodyPr/>
        <a:lstStyle/>
        <a:p>
          <a:endParaRPr lang="id-ID"/>
        </a:p>
      </dgm:t>
    </dgm:pt>
    <dgm:pt modelId="{3A5D0334-1AA5-4E00-B172-D629CE52B240}" type="pres">
      <dgm:prSet presAssocID="{313F2735-151A-4CD2-98AC-12C9FD312FE8}" presName="node" presStyleLbl="node1" presStyleIdx="0" presStyleCnt="4" custScaleX="105725" custScaleY="112486">
        <dgm:presLayoutVars>
          <dgm:bulletEnabled val="1"/>
        </dgm:presLayoutVars>
      </dgm:prSet>
      <dgm:spPr/>
      <dgm:t>
        <a:bodyPr/>
        <a:lstStyle/>
        <a:p>
          <a:endParaRPr lang="id-ID"/>
        </a:p>
      </dgm:t>
    </dgm:pt>
    <dgm:pt modelId="{53919BB5-005B-4983-ADB5-2885611E54CA}" type="pres">
      <dgm:prSet presAssocID="{20EF5BA9-B1DE-488E-87CE-1BA05864AACC}" presName="sibTrans" presStyleCnt="0"/>
      <dgm:spPr/>
    </dgm:pt>
    <dgm:pt modelId="{047A32EF-1AE4-4DF8-9463-85C2D51A7457}" type="pres">
      <dgm:prSet presAssocID="{243B8E62-F546-4A50-9B6F-AEB8CF71CC4D}" presName="node" presStyleLbl="node1" presStyleIdx="1" presStyleCnt="4" custScaleX="100180" custScaleY="114365">
        <dgm:presLayoutVars>
          <dgm:bulletEnabled val="1"/>
        </dgm:presLayoutVars>
      </dgm:prSet>
      <dgm:spPr/>
      <dgm:t>
        <a:bodyPr/>
        <a:lstStyle/>
        <a:p>
          <a:endParaRPr lang="id-ID"/>
        </a:p>
      </dgm:t>
    </dgm:pt>
    <dgm:pt modelId="{7FE590F0-A510-4E07-BDD2-1F9C1558FFF2}" type="pres">
      <dgm:prSet presAssocID="{774C1AE1-3069-4BDC-9578-BDF443542D31}" presName="sibTrans" presStyleCnt="0"/>
      <dgm:spPr/>
    </dgm:pt>
    <dgm:pt modelId="{2BFD565F-1574-4ACA-88C9-04FD4B9D3681}" type="pres">
      <dgm:prSet presAssocID="{A326E299-9ED3-45D3-812E-836ED3542D5C}" presName="node" presStyleLbl="node1" presStyleIdx="2" presStyleCnt="4" custScaleX="105761" custScaleY="116776">
        <dgm:presLayoutVars>
          <dgm:bulletEnabled val="1"/>
        </dgm:presLayoutVars>
      </dgm:prSet>
      <dgm:spPr/>
      <dgm:t>
        <a:bodyPr/>
        <a:lstStyle/>
        <a:p>
          <a:endParaRPr lang="id-ID"/>
        </a:p>
      </dgm:t>
    </dgm:pt>
    <dgm:pt modelId="{59EE127D-2372-41AC-8939-96B328279BF3}" type="pres">
      <dgm:prSet presAssocID="{6DBA7048-6E02-42F8-87D5-173CCBFD97F2}" presName="sibTrans" presStyleCnt="0"/>
      <dgm:spPr/>
    </dgm:pt>
    <dgm:pt modelId="{82900D3C-4E37-4809-ACAC-21E0825FFE04}" type="pres">
      <dgm:prSet presAssocID="{A093FF96-51F5-4FC8-AAA4-B231ECEA2821}" presName="node" presStyleLbl="node1" presStyleIdx="3" presStyleCnt="4" custScaleX="104218" custScaleY="114058">
        <dgm:presLayoutVars>
          <dgm:bulletEnabled val="1"/>
        </dgm:presLayoutVars>
      </dgm:prSet>
      <dgm:spPr/>
      <dgm:t>
        <a:bodyPr/>
        <a:lstStyle/>
        <a:p>
          <a:endParaRPr lang="id-ID"/>
        </a:p>
      </dgm:t>
    </dgm:pt>
  </dgm:ptLst>
  <dgm:cxnLst>
    <dgm:cxn modelId="{66BA59A8-B63B-421B-AE0D-4909DA513475}" srcId="{D0A6127F-32F8-485E-A212-680516BAAF96}" destId="{A326E299-9ED3-45D3-812E-836ED3542D5C}" srcOrd="2" destOrd="0" parTransId="{D2B270D6-1E49-455D-9755-D757C1A0C2F0}" sibTransId="{6DBA7048-6E02-42F8-87D5-173CCBFD97F2}"/>
    <dgm:cxn modelId="{2F4D76B3-DEDA-411A-87BE-E11E8B0D0FE6}" srcId="{A326E299-9ED3-45D3-812E-836ED3542D5C}" destId="{B18BA16F-02BC-402F-8314-3CF10A6217DC}" srcOrd="0" destOrd="0" parTransId="{01745961-2562-4314-BF18-7FB63AAC225A}" sibTransId="{8D0A43F8-7F23-4068-80E1-84ABE1CA3463}"/>
    <dgm:cxn modelId="{B8E3115B-E983-4A36-8478-7C1535EEFA33}" srcId="{243B8E62-F546-4A50-9B6F-AEB8CF71CC4D}" destId="{9F20ED69-181B-40AF-AD71-032DFC890A52}" srcOrd="0" destOrd="0" parTransId="{B3B6FE30-59E8-4048-B0C2-5F11A7EC1625}" sibTransId="{E5F0D357-4367-49F6-945A-FC8BAAF48ACF}"/>
    <dgm:cxn modelId="{89393277-425C-4FCE-B239-62B717BAA739}" type="presOf" srcId="{A91090A8-2EC2-414C-9C01-DED3C15607EA}" destId="{82900D3C-4E37-4809-ACAC-21E0825FFE04}" srcOrd="0" destOrd="1" presId="urn:microsoft.com/office/officeart/2005/8/layout/default"/>
    <dgm:cxn modelId="{70DCB860-E62E-4999-9366-8AA661DD945A}" type="presOf" srcId="{313F2735-151A-4CD2-98AC-12C9FD312FE8}" destId="{3A5D0334-1AA5-4E00-B172-D629CE52B240}" srcOrd="0" destOrd="0" presId="urn:microsoft.com/office/officeart/2005/8/layout/default"/>
    <dgm:cxn modelId="{B4327774-C4FE-483D-9660-D613EEDA4344}" srcId="{D0A6127F-32F8-485E-A212-680516BAAF96}" destId="{313F2735-151A-4CD2-98AC-12C9FD312FE8}" srcOrd="0" destOrd="0" parTransId="{96A652BC-6233-4686-81E8-EDCC9261D381}" sibTransId="{20EF5BA9-B1DE-488E-87CE-1BA05864AACC}"/>
    <dgm:cxn modelId="{5081FC29-1A69-459D-9C98-ABBBCE648080}" srcId="{D0A6127F-32F8-485E-A212-680516BAAF96}" destId="{A093FF96-51F5-4FC8-AAA4-B231ECEA2821}" srcOrd="3" destOrd="0" parTransId="{A6A88140-DFDC-4FD8-851B-8184B0CBD2F9}" sibTransId="{9E196562-5944-48D4-9E3A-79C87C7B0FB0}"/>
    <dgm:cxn modelId="{24777391-18E7-4136-8CF8-4E523D51EE3D}" type="presOf" srcId="{D0A6127F-32F8-485E-A212-680516BAAF96}" destId="{3A15034D-2A7C-4F83-9470-486D0B779102}" srcOrd="0" destOrd="0" presId="urn:microsoft.com/office/officeart/2005/8/layout/default"/>
    <dgm:cxn modelId="{B23A85BA-857C-49CC-8F62-793220A8DA06}" type="presOf" srcId="{A093FF96-51F5-4FC8-AAA4-B231ECEA2821}" destId="{82900D3C-4E37-4809-ACAC-21E0825FFE04}" srcOrd="0" destOrd="0" presId="urn:microsoft.com/office/officeart/2005/8/layout/default"/>
    <dgm:cxn modelId="{BC7BA821-8BA5-4145-8E28-E4C66D558F49}" type="presOf" srcId="{CAC1A84B-286A-4DBC-B915-A5FB9E16F755}" destId="{047A32EF-1AE4-4DF8-9463-85C2D51A7457}" srcOrd="0" destOrd="2" presId="urn:microsoft.com/office/officeart/2005/8/layout/default"/>
    <dgm:cxn modelId="{B6B76C64-D220-4114-9507-378B86E7F2FA}" srcId="{B18BA16F-02BC-402F-8314-3CF10A6217DC}" destId="{4EABBBD1-00B6-4898-BF87-F66819663D97}" srcOrd="0" destOrd="0" parTransId="{3D916BDD-26D1-4F69-BEF1-3F37ABEDE6A3}" sibTransId="{CBF8CECD-0D66-424A-A789-1C5B6750F6FD}"/>
    <dgm:cxn modelId="{A2C490DB-62D7-4942-926A-1013E7EBAEF6}" type="presOf" srcId="{6E718A95-39E5-49F8-B4E9-196965146C24}" destId="{82900D3C-4E37-4809-ACAC-21E0825FFE04}" srcOrd="0" destOrd="2" presId="urn:microsoft.com/office/officeart/2005/8/layout/default"/>
    <dgm:cxn modelId="{41EA6BD1-5A61-4E86-957C-406935F3051A}" srcId="{A093FF96-51F5-4FC8-AAA4-B231ECEA2821}" destId="{A91090A8-2EC2-414C-9C01-DED3C15607EA}" srcOrd="0" destOrd="0" parTransId="{B927B0BB-9895-4324-A1B5-A6C42AE6EDB7}" sibTransId="{F5D89112-4D82-40ED-A855-FD3636B83BF2}"/>
    <dgm:cxn modelId="{D4461B79-2276-427A-ADAB-D34019B0566D}" type="presOf" srcId="{243B8E62-F546-4A50-9B6F-AEB8CF71CC4D}" destId="{047A32EF-1AE4-4DF8-9463-85C2D51A7457}" srcOrd="0" destOrd="0" presId="urn:microsoft.com/office/officeart/2005/8/layout/default"/>
    <dgm:cxn modelId="{A9C7D9C8-CE22-431A-A87E-7B120B9260BE}" type="presOf" srcId="{9F20ED69-181B-40AF-AD71-032DFC890A52}" destId="{047A32EF-1AE4-4DF8-9463-85C2D51A7457}" srcOrd="0" destOrd="1" presId="urn:microsoft.com/office/officeart/2005/8/layout/default"/>
    <dgm:cxn modelId="{D33943CB-A7EE-4E45-A1BA-903549497A4D}" srcId="{243B8E62-F546-4A50-9B6F-AEB8CF71CC4D}" destId="{CAC1A84B-286A-4DBC-B915-A5FB9E16F755}" srcOrd="1" destOrd="0" parTransId="{5EDE6CC5-1C51-4B4A-9D4E-98CFEAEAD5AD}" sibTransId="{33FB07C1-FDC6-4112-AF2B-623109F665AE}"/>
    <dgm:cxn modelId="{FB9B8431-9EBB-4FC0-AC17-ABB5863543BB}" srcId="{D0A6127F-32F8-485E-A212-680516BAAF96}" destId="{243B8E62-F546-4A50-9B6F-AEB8CF71CC4D}" srcOrd="1" destOrd="0" parTransId="{6189DC60-DE6E-4BEF-8276-9EB3C16D4AAE}" sibTransId="{774C1AE1-3069-4BDC-9578-BDF443542D31}"/>
    <dgm:cxn modelId="{7609376E-C3E5-4074-872A-E04B72CEFDD2}" type="presOf" srcId="{B18BA16F-02BC-402F-8314-3CF10A6217DC}" destId="{2BFD565F-1574-4ACA-88C9-04FD4B9D3681}" srcOrd="0" destOrd="1" presId="urn:microsoft.com/office/officeart/2005/8/layout/default"/>
    <dgm:cxn modelId="{72D709C3-BFC3-454F-AD8F-432AE924012C}" srcId="{A093FF96-51F5-4FC8-AAA4-B231ECEA2821}" destId="{6E718A95-39E5-49F8-B4E9-196965146C24}" srcOrd="1" destOrd="0" parTransId="{30E7AB6D-BA7C-4C48-8207-1CD663AB585B}" sibTransId="{00D344E8-4C48-44CB-A187-5F041DD2F9E8}"/>
    <dgm:cxn modelId="{B53D0735-C074-4ECF-B68C-19B654C94C73}" type="presOf" srcId="{4EABBBD1-00B6-4898-BF87-F66819663D97}" destId="{2BFD565F-1574-4ACA-88C9-04FD4B9D3681}" srcOrd="0" destOrd="2" presId="urn:microsoft.com/office/officeart/2005/8/layout/default"/>
    <dgm:cxn modelId="{261A2691-8AC5-4CBA-8C11-02C4A1E05433}" type="presOf" srcId="{A326E299-9ED3-45D3-812E-836ED3542D5C}" destId="{2BFD565F-1574-4ACA-88C9-04FD4B9D3681}" srcOrd="0" destOrd="0" presId="urn:microsoft.com/office/officeart/2005/8/layout/default"/>
    <dgm:cxn modelId="{2DD77787-40B9-44E0-AFEE-B6C67B36586D}" type="presParOf" srcId="{3A15034D-2A7C-4F83-9470-486D0B779102}" destId="{3A5D0334-1AA5-4E00-B172-D629CE52B240}" srcOrd="0" destOrd="0" presId="urn:microsoft.com/office/officeart/2005/8/layout/default"/>
    <dgm:cxn modelId="{2A650091-F6ED-4918-94F7-F02B338A5E62}" type="presParOf" srcId="{3A15034D-2A7C-4F83-9470-486D0B779102}" destId="{53919BB5-005B-4983-ADB5-2885611E54CA}" srcOrd="1" destOrd="0" presId="urn:microsoft.com/office/officeart/2005/8/layout/default"/>
    <dgm:cxn modelId="{5AF5510C-F9AA-4096-9A39-8EC165351807}" type="presParOf" srcId="{3A15034D-2A7C-4F83-9470-486D0B779102}" destId="{047A32EF-1AE4-4DF8-9463-85C2D51A7457}" srcOrd="2" destOrd="0" presId="urn:microsoft.com/office/officeart/2005/8/layout/default"/>
    <dgm:cxn modelId="{02B88369-C74A-4318-98DF-B0FF79DCD417}" type="presParOf" srcId="{3A15034D-2A7C-4F83-9470-486D0B779102}" destId="{7FE590F0-A510-4E07-BDD2-1F9C1558FFF2}" srcOrd="3" destOrd="0" presId="urn:microsoft.com/office/officeart/2005/8/layout/default"/>
    <dgm:cxn modelId="{EE36EF7C-9151-40E3-8683-1CC7C9E074CF}" type="presParOf" srcId="{3A15034D-2A7C-4F83-9470-486D0B779102}" destId="{2BFD565F-1574-4ACA-88C9-04FD4B9D3681}" srcOrd="4" destOrd="0" presId="urn:microsoft.com/office/officeart/2005/8/layout/default"/>
    <dgm:cxn modelId="{F2CA0BE5-DDD5-4735-8BBB-D06FC0E23641}" type="presParOf" srcId="{3A15034D-2A7C-4F83-9470-486D0B779102}" destId="{59EE127D-2372-41AC-8939-96B328279BF3}" srcOrd="5" destOrd="0" presId="urn:microsoft.com/office/officeart/2005/8/layout/default"/>
    <dgm:cxn modelId="{8C2B20AD-D8CE-41EE-AD22-A46DC4BF68D6}" type="presParOf" srcId="{3A15034D-2A7C-4F83-9470-486D0B779102}" destId="{82900D3C-4E37-4809-ACAC-21E0825FFE0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52E2F7-EA40-4055-9EA8-4DD63FF67A34}" type="doc">
      <dgm:prSet loTypeId="urn:microsoft.com/office/officeart/2005/8/layout/hProcess9" loCatId="process" qsTypeId="urn:microsoft.com/office/officeart/2005/8/quickstyle/simple1" qsCatId="simple" csTypeId="urn:microsoft.com/office/officeart/2005/8/colors/accent1_2" csCatId="accent1" phldr="1"/>
      <dgm:spPr/>
    </dgm:pt>
    <dgm:pt modelId="{A3217A37-B2F2-4250-96D5-82E12220E475}">
      <dgm:prSet phldrT="[Text]"/>
      <dgm:spPr/>
      <dgm:t>
        <a:bodyPr/>
        <a:lstStyle/>
        <a:p>
          <a:r>
            <a:rPr lang="id-ID" b="1" dirty="0" smtClean="0"/>
            <a:t>Sosio Economic Environmental Accounting  ( SEEA )</a:t>
          </a:r>
          <a:endParaRPr lang="id-ID" b="1" dirty="0"/>
        </a:p>
      </dgm:t>
    </dgm:pt>
    <dgm:pt modelId="{09EC232E-9CE9-4A74-A6DC-F6288B82B30F}" type="parTrans" cxnId="{F2BE4A4F-EDA6-4C1C-AA12-BFB92DCC5EF1}">
      <dgm:prSet/>
      <dgm:spPr/>
      <dgm:t>
        <a:bodyPr/>
        <a:lstStyle/>
        <a:p>
          <a:endParaRPr lang="id-ID"/>
        </a:p>
      </dgm:t>
    </dgm:pt>
    <dgm:pt modelId="{68B76464-6000-4D22-9163-07539E05855C}" type="sibTrans" cxnId="{F2BE4A4F-EDA6-4C1C-AA12-BFB92DCC5EF1}">
      <dgm:prSet/>
      <dgm:spPr/>
      <dgm:t>
        <a:bodyPr/>
        <a:lstStyle/>
        <a:p>
          <a:endParaRPr lang="id-ID"/>
        </a:p>
      </dgm:t>
    </dgm:pt>
    <dgm:pt modelId="{2E9CB964-FE66-4740-A5C1-343889C778F3}">
      <dgm:prSet phldrT="[Text]" custT="1"/>
      <dgm:spPr/>
      <dgm:t>
        <a:bodyPr/>
        <a:lstStyle/>
        <a:p>
          <a:r>
            <a:rPr lang="id-ID" sz="1800" b="1" dirty="0" smtClean="0"/>
            <a:t>Bell and Lehman</a:t>
          </a:r>
          <a:endParaRPr lang="id-ID" sz="1800" b="1" dirty="0"/>
        </a:p>
      </dgm:t>
    </dgm:pt>
    <dgm:pt modelId="{DB139B4B-3C3B-484C-882D-C36C34906458}" type="parTrans" cxnId="{B161854E-44B4-4CE0-926E-8502685D5454}">
      <dgm:prSet/>
      <dgm:spPr/>
      <dgm:t>
        <a:bodyPr/>
        <a:lstStyle/>
        <a:p>
          <a:endParaRPr lang="id-ID"/>
        </a:p>
      </dgm:t>
    </dgm:pt>
    <dgm:pt modelId="{99895ACF-E419-415E-85D4-0BB4A27182B7}" type="sibTrans" cxnId="{B161854E-44B4-4CE0-926E-8502685D5454}">
      <dgm:prSet/>
      <dgm:spPr/>
      <dgm:t>
        <a:bodyPr/>
        <a:lstStyle/>
        <a:p>
          <a:endParaRPr lang="id-ID"/>
        </a:p>
      </dgm:t>
    </dgm:pt>
    <dgm:pt modelId="{A00E162E-F9E0-4626-8954-3725C272C4DE}">
      <dgm:prSet phldrT="[Text]" custT="1"/>
      <dgm:spPr/>
      <dgm:t>
        <a:bodyPr/>
        <a:lstStyle/>
        <a:p>
          <a:r>
            <a:rPr lang="id-ID" sz="1800" b="1" dirty="0" smtClean="0"/>
            <a:t>Cohen and Robbin</a:t>
          </a:r>
          <a:endParaRPr lang="id-ID" sz="1800" b="1" dirty="0"/>
        </a:p>
      </dgm:t>
    </dgm:pt>
    <dgm:pt modelId="{5AAA1D1F-BD9E-47A7-BB80-D26310E193D3}" type="parTrans" cxnId="{3B5B83BA-3ED2-490C-A26B-89038084D7F1}">
      <dgm:prSet/>
      <dgm:spPr/>
      <dgm:t>
        <a:bodyPr/>
        <a:lstStyle/>
        <a:p>
          <a:endParaRPr lang="id-ID"/>
        </a:p>
      </dgm:t>
    </dgm:pt>
    <dgm:pt modelId="{3549A4E1-49A2-4A44-9BA6-AB01D7C8D97A}" type="sibTrans" cxnId="{3B5B83BA-3ED2-490C-A26B-89038084D7F1}">
      <dgm:prSet/>
      <dgm:spPr/>
      <dgm:t>
        <a:bodyPr/>
        <a:lstStyle/>
        <a:p>
          <a:endParaRPr lang="id-ID"/>
        </a:p>
      </dgm:t>
    </dgm:pt>
    <dgm:pt modelId="{694E66C6-3776-414B-A1D2-C3EAB3282773}" type="pres">
      <dgm:prSet presAssocID="{0D52E2F7-EA40-4055-9EA8-4DD63FF67A34}" presName="CompostProcess" presStyleCnt="0">
        <dgm:presLayoutVars>
          <dgm:dir/>
          <dgm:resizeHandles val="exact"/>
        </dgm:presLayoutVars>
      </dgm:prSet>
      <dgm:spPr/>
    </dgm:pt>
    <dgm:pt modelId="{A7EAECCE-9E8E-429F-92F7-417161D4C981}" type="pres">
      <dgm:prSet presAssocID="{0D52E2F7-EA40-4055-9EA8-4DD63FF67A34}" presName="arrow" presStyleLbl="bgShp" presStyleIdx="0" presStyleCnt="1"/>
      <dgm:spPr/>
    </dgm:pt>
    <dgm:pt modelId="{A9B22E16-B0AA-474D-99F3-15735189C9EA}" type="pres">
      <dgm:prSet presAssocID="{0D52E2F7-EA40-4055-9EA8-4DD63FF67A34}" presName="linearProcess" presStyleCnt="0"/>
      <dgm:spPr/>
    </dgm:pt>
    <dgm:pt modelId="{CB2E58F9-B49C-4CF9-B8C8-C1DA4FBA2BF8}" type="pres">
      <dgm:prSet presAssocID="{A3217A37-B2F2-4250-96D5-82E12220E475}" presName="textNode" presStyleLbl="node1" presStyleIdx="0" presStyleCnt="3">
        <dgm:presLayoutVars>
          <dgm:bulletEnabled val="1"/>
        </dgm:presLayoutVars>
      </dgm:prSet>
      <dgm:spPr/>
      <dgm:t>
        <a:bodyPr/>
        <a:lstStyle/>
        <a:p>
          <a:endParaRPr lang="id-ID"/>
        </a:p>
      </dgm:t>
    </dgm:pt>
    <dgm:pt modelId="{B1D665C3-2CE0-42A2-A974-9475E12D6253}" type="pres">
      <dgm:prSet presAssocID="{68B76464-6000-4D22-9163-07539E05855C}" presName="sibTrans" presStyleCnt="0"/>
      <dgm:spPr/>
    </dgm:pt>
    <dgm:pt modelId="{76A6B957-7BED-409E-B775-77BCDC31659D}" type="pres">
      <dgm:prSet presAssocID="{2E9CB964-FE66-4740-A5C1-343889C778F3}" presName="textNode" presStyleLbl="node1" presStyleIdx="1" presStyleCnt="3">
        <dgm:presLayoutVars>
          <dgm:bulletEnabled val="1"/>
        </dgm:presLayoutVars>
      </dgm:prSet>
      <dgm:spPr/>
      <dgm:t>
        <a:bodyPr/>
        <a:lstStyle/>
        <a:p>
          <a:endParaRPr lang="id-ID"/>
        </a:p>
      </dgm:t>
    </dgm:pt>
    <dgm:pt modelId="{8A757302-A983-4491-B608-83CC2778A878}" type="pres">
      <dgm:prSet presAssocID="{99895ACF-E419-415E-85D4-0BB4A27182B7}" presName="sibTrans" presStyleCnt="0"/>
      <dgm:spPr/>
    </dgm:pt>
    <dgm:pt modelId="{1F3965AD-8D94-4059-8A5F-FEBE5F3B5C20}" type="pres">
      <dgm:prSet presAssocID="{A00E162E-F9E0-4626-8954-3725C272C4DE}" presName="textNode" presStyleLbl="node1" presStyleIdx="2" presStyleCnt="3">
        <dgm:presLayoutVars>
          <dgm:bulletEnabled val="1"/>
        </dgm:presLayoutVars>
      </dgm:prSet>
      <dgm:spPr/>
      <dgm:t>
        <a:bodyPr/>
        <a:lstStyle/>
        <a:p>
          <a:endParaRPr lang="id-ID"/>
        </a:p>
      </dgm:t>
    </dgm:pt>
  </dgm:ptLst>
  <dgm:cxnLst>
    <dgm:cxn modelId="{75665F18-C6AF-4489-867C-C7D0BC1FE5A7}" type="presOf" srcId="{A3217A37-B2F2-4250-96D5-82E12220E475}" destId="{CB2E58F9-B49C-4CF9-B8C8-C1DA4FBA2BF8}" srcOrd="0" destOrd="0" presId="urn:microsoft.com/office/officeart/2005/8/layout/hProcess9"/>
    <dgm:cxn modelId="{B8DA6514-F5A4-4339-8E09-24BDCE5C0D2C}" type="presOf" srcId="{2E9CB964-FE66-4740-A5C1-343889C778F3}" destId="{76A6B957-7BED-409E-B775-77BCDC31659D}" srcOrd="0" destOrd="0" presId="urn:microsoft.com/office/officeart/2005/8/layout/hProcess9"/>
    <dgm:cxn modelId="{B161854E-44B4-4CE0-926E-8502685D5454}" srcId="{0D52E2F7-EA40-4055-9EA8-4DD63FF67A34}" destId="{2E9CB964-FE66-4740-A5C1-343889C778F3}" srcOrd="1" destOrd="0" parTransId="{DB139B4B-3C3B-484C-882D-C36C34906458}" sibTransId="{99895ACF-E419-415E-85D4-0BB4A27182B7}"/>
    <dgm:cxn modelId="{F2BE4A4F-EDA6-4C1C-AA12-BFB92DCC5EF1}" srcId="{0D52E2F7-EA40-4055-9EA8-4DD63FF67A34}" destId="{A3217A37-B2F2-4250-96D5-82E12220E475}" srcOrd="0" destOrd="0" parTransId="{09EC232E-9CE9-4A74-A6DC-F6288B82B30F}" sibTransId="{68B76464-6000-4D22-9163-07539E05855C}"/>
    <dgm:cxn modelId="{EB692A9B-2929-42B5-A99C-B7F2380726C2}" type="presOf" srcId="{A00E162E-F9E0-4626-8954-3725C272C4DE}" destId="{1F3965AD-8D94-4059-8A5F-FEBE5F3B5C20}" srcOrd="0" destOrd="0" presId="urn:microsoft.com/office/officeart/2005/8/layout/hProcess9"/>
    <dgm:cxn modelId="{51391510-C8A1-4E75-87E6-0C7B8FEF9C5F}" type="presOf" srcId="{0D52E2F7-EA40-4055-9EA8-4DD63FF67A34}" destId="{694E66C6-3776-414B-A1D2-C3EAB3282773}" srcOrd="0" destOrd="0" presId="urn:microsoft.com/office/officeart/2005/8/layout/hProcess9"/>
    <dgm:cxn modelId="{3B5B83BA-3ED2-490C-A26B-89038084D7F1}" srcId="{0D52E2F7-EA40-4055-9EA8-4DD63FF67A34}" destId="{A00E162E-F9E0-4626-8954-3725C272C4DE}" srcOrd="2" destOrd="0" parTransId="{5AAA1D1F-BD9E-47A7-BB80-D26310E193D3}" sibTransId="{3549A4E1-49A2-4A44-9BA6-AB01D7C8D97A}"/>
    <dgm:cxn modelId="{5A55DCE1-629E-45AA-92D3-92D49CA44FAB}" type="presParOf" srcId="{694E66C6-3776-414B-A1D2-C3EAB3282773}" destId="{A7EAECCE-9E8E-429F-92F7-417161D4C981}" srcOrd="0" destOrd="0" presId="urn:microsoft.com/office/officeart/2005/8/layout/hProcess9"/>
    <dgm:cxn modelId="{F274D358-DDDA-4D4B-AFD0-0BB35A222554}" type="presParOf" srcId="{694E66C6-3776-414B-A1D2-C3EAB3282773}" destId="{A9B22E16-B0AA-474D-99F3-15735189C9EA}" srcOrd="1" destOrd="0" presId="urn:microsoft.com/office/officeart/2005/8/layout/hProcess9"/>
    <dgm:cxn modelId="{A052A788-12A8-4663-91BC-450F50FA3F25}" type="presParOf" srcId="{A9B22E16-B0AA-474D-99F3-15735189C9EA}" destId="{CB2E58F9-B49C-4CF9-B8C8-C1DA4FBA2BF8}" srcOrd="0" destOrd="0" presId="urn:microsoft.com/office/officeart/2005/8/layout/hProcess9"/>
    <dgm:cxn modelId="{CDB9BE2D-DBB5-421F-B190-EE70D4263F25}" type="presParOf" srcId="{A9B22E16-B0AA-474D-99F3-15735189C9EA}" destId="{B1D665C3-2CE0-42A2-A974-9475E12D6253}" srcOrd="1" destOrd="0" presId="urn:microsoft.com/office/officeart/2005/8/layout/hProcess9"/>
    <dgm:cxn modelId="{FA00B8C0-E1BB-46D3-90E9-5F03732DB554}" type="presParOf" srcId="{A9B22E16-B0AA-474D-99F3-15735189C9EA}" destId="{76A6B957-7BED-409E-B775-77BCDC31659D}" srcOrd="2" destOrd="0" presId="urn:microsoft.com/office/officeart/2005/8/layout/hProcess9"/>
    <dgm:cxn modelId="{7F1EA5DE-22D4-4889-9134-65BB2509E710}" type="presParOf" srcId="{A9B22E16-B0AA-474D-99F3-15735189C9EA}" destId="{8A757302-A983-4491-B608-83CC2778A878}" srcOrd="3" destOrd="0" presId="urn:microsoft.com/office/officeart/2005/8/layout/hProcess9"/>
    <dgm:cxn modelId="{8B42CF09-303D-4B42-8317-7E1DDC44A9B4}" type="presParOf" srcId="{A9B22E16-B0AA-474D-99F3-15735189C9EA}" destId="{1F3965AD-8D94-4059-8A5F-FEBE5F3B5C2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C9ACA4-C243-45C9-B6EE-9A5132FAAC47}" type="doc">
      <dgm:prSet loTypeId="urn:microsoft.com/office/officeart/2005/8/layout/vList5" loCatId="list" qsTypeId="urn:microsoft.com/office/officeart/2005/8/quickstyle/3d2" qsCatId="3D" csTypeId="urn:microsoft.com/office/officeart/2005/8/colors/colorful4" csCatId="colorful" phldr="1"/>
      <dgm:spPr/>
      <dgm:t>
        <a:bodyPr/>
        <a:lstStyle/>
        <a:p>
          <a:endParaRPr lang="id-ID"/>
        </a:p>
      </dgm:t>
    </dgm:pt>
    <dgm:pt modelId="{04B6A6FE-8E20-4D21-849C-42D23928389D}">
      <dgm:prSet phldrT="[Text]"/>
      <dgm:spPr/>
      <dgm:t>
        <a:bodyPr/>
        <a:lstStyle/>
        <a:p>
          <a:r>
            <a:rPr lang="id-ID" dirty="0" smtClean="0"/>
            <a:t>Legitimacy Theory</a:t>
          </a:r>
          <a:endParaRPr lang="id-ID" dirty="0"/>
        </a:p>
      </dgm:t>
    </dgm:pt>
    <dgm:pt modelId="{65385F41-29C5-4CA2-92E2-236DB5B9CDA0}" type="parTrans" cxnId="{5CF5D6A0-AEEC-414E-A34E-5F6C54A933ED}">
      <dgm:prSet/>
      <dgm:spPr/>
      <dgm:t>
        <a:bodyPr/>
        <a:lstStyle/>
        <a:p>
          <a:endParaRPr lang="id-ID"/>
        </a:p>
      </dgm:t>
    </dgm:pt>
    <dgm:pt modelId="{3D8CE234-78FA-44C2-B5AB-1004261A53E2}" type="sibTrans" cxnId="{5CF5D6A0-AEEC-414E-A34E-5F6C54A933ED}">
      <dgm:prSet/>
      <dgm:spPr/>
      <dgm:t>
        <a:bodyPr/>
        <a:lstStyle/>
        <a:p>
          <a:endParaRPr lang="id-ID"/>
        </a:p>
      </dgm:t>
    </dgm:pt>
    <dgm:pt modelId="{D2EB0A16-AF0E-4E12-9C70-D91565AB3D4A}">
      <dgm:prSet phldrT="[Text]" custT="1"/>
      <dgm:spPr/>
      <dgm:t>
        <a:bodyPr/>
        <a:lstStyle/>
        <a:p>
          <a:r>
            <a:rPr lang="id-ID" sz="2000" dirty="0" smtClean="0"/>
            <a:t>menyatakan bahwa perusahaan akan memastikan bahwa mereka beroperasi dalam batasan nilai dan norma yang ada dalam masyarakat atau lingkungan tempat perusahaan berada</a:t>
          </a:r>
          <a:endParaRPr lang="id-ID" sz="2000" dirty="0"/>
        </a:p>
      </dgm:t>
    </dgm:pt>
    <dgm:pt modelId="{2FB025ED-44FD-4705-8C50-CFE1344EE580}" type="parTrans" cxnId="{B8888501-5EFA-4D31-A756-BA7CFFF1F6F5}">
      <dgm:prSet/>
      <dgm:spPr/>
      <dgm:t>
        <a:bodyPr/>
        <a:lstStyle/>
        <a:p>
          <a:endParaRPr lang="id-ID"/>
        </a:p>
      </dgm:t>
    </dgm:pt>
    <dgm:pt modelId="{EBA1D13D-DCC6-4466-A43F-2E65BC234D2C}" type="sibTrans" cxnId="{B8888501-5EFA-4D31-A756-BA7CFFF1F6F5}">
      <dgm:prSet/>
      <dgm:spPr/>
      <dgm:t>
        <a:bodyPr/>
        <a:lstStyle/>
        <a:p>
          <a:endParaRPr lang="id-ID"/>
        </a:p>
      </dgm:t>
    </dgm:pt>
    <dgm:pt modelId="{722595AA-844F-461E-9862-E3B26D9A6963}">
      <dgm:prSet phldrT="[Text]"/>
      <dgm:spPr/>
      <dgm:t>
        <a:bodyPr/>
        <a:lstStyle/>
        <a:p>
          <a:r>
            <a:rPr lang="id-ID" dirty="0" smtClean="0"/>
            <a:t>Stake Holder Theory</a:t>
          </a:r>
          <a:endParaRPr lang="id-ID" dirty="0"/>
        </a:p>
      </dgm:t>
    </dgm:pt>
    <dgm:pt modelId="{44BFC128-86FD-4885-841B-81BA25361613}" type="parTrans" cxnId="{D31F22A3-3859-42CF-A79C-5FA08A05488B}">
      <dgm:prSet/>
      <dgm:spPr/>
      <dgm:t>
        <a:bodyPr/>
        <a:lstStyle/>
        <a:p>
          <a:endParaRPr lang="id-ID"/>
        </a:p>
      </dgm:t>
    </dgm:pt>
    <dgm:pt modelId="{C3C8E337-4164-498F-B057-A2FE911818A1}" type="sibTrans" cxnId="{D31F22A3-3859-42CF-A79C-5FA08A05488B}">
      <dgm:prSet/>
      <dgm:spPr/>
      <dgm:t>
        <a:bodyPr/>
        <a:lstStyle/>
        <a:p>
          <a:endParaRPr lang="id-ID"/>
        </a:p>
      </dgm:t>
    </dgm:pt>
    <dgm:pt modelId="{B9F32D2E-0CD8-485A-850D-9F0557C6AD29}">
      <dgm:prSet phldrT="[Text]" custT="1"/>
      <dgm:spPr/>
      <dgm:t>
        <a:bodyPr/>
        <a:lstStyle/>
        <a:p>
          <a:r>
            <a:rPr lang="id-ID" sz="2000" dirty="0" smtClean="0"/>
            <a:t>memperhatikan keseluruhan pihak yang mempunyai kepentingan terhadap perusahaan</a:t>
          </a:r>
          <a:endParaRPr lang="id-ID" sz="2000" dirty="0"/>
        </a:p>
      </dgm:t>
    </dgm:pt>
    <dgm:pt modelId="{C8C5DBCA-B73A-498D-A418-6DB86DDFB100}" type="parTrans" cxnId="{726333C9-721F-4DD2-AF9D-BCAC45C24269}">
      <dgm:prSet/>
      <dgm:spPr/>
      <dgm:t>
        <a:bodyPr/>
        <a:lstStyle/>
        <a:p>
          <a:endParaRPr lang="id-ID"/>
        </a:p>
      </dgm:t>
    </dgm:pt>
    <dgm:pt modelId="{20D5105B-912F-4746-BA6D-8AAAC39296BE}" type="sibTrans" cxnId="{726333C9-721F-4DD2-AF9D-BCAC45C24269}">
      <dgm:prSet/>
      <dgm:spPr/>
      <dgm:t>
        <a:bodyPr/>
        <a:lstStyle/>
        <a:p>
          <a:endParaRPr lang="id-ID"/>
        </a:p>
      </dgm:t>
    </dgm:pt>
    <dgm:pt modelId="{49E2376E-4D70-4500-B432-D21C850B672E}" type="pres">
      <dgm:prSet presAssocID="{49C9ACA4-C243-45C9-B6EE-9A5132FAAC47}" presName="Name0" presStyleCnt="0">
        <dgm:presLayoutVars>
          <dgm:dir/>
          <dgm:animLvl val="lvl"/>
          <dgm:resizeHandles val="exact"/>
        </dgm:presLayoutVars>
      </dgm:prSet>
      <dgm:spPr/>
      <dgm:t>
        <a:bodyPr/>
        <a:lstStyle/>
        <a:p>
          <a:endParaRPr lang="id-ID"/>
        </a:p>
      </dgm:t>
    </dgm:pt>
    <dgm:pt modelId="{AA29ACEA-4FE6-49EF-BDB2-0C0DB37141B8}" type="pres">
      <dgm:prSet presAssocID="{04B6A6FE-8E20-4D21-849C-42D23928389D}" presName="linNode" presStyleCnt="0"/>
      <dgm:spPr/>
    </dgm:pt>
    <dgm:pt modelId="{4FC299FE-AECD-4B34-9C4C-D42EA7802B44}" type="pres">
      <dgm:prSet presAssocID="{04B6A6FE-8E20-4D21-849C-42D23928389D}" presName="parentText" presStyleLbl="node1" presStyleIdx="0" presStyleCnt="2">
        <dgm:presLayoutVars>
          <dgm:chMax val="1"/>
          <dgm:bulletEnabled val="1"/>
        </dgm:presLayoutVars>
      </dgm:prSet>
      <dgm:spPr/>
      <dgm:t>
        <a:bodyPr/>
        <a:lstStyle/>
        <a:p>
          <a:endParaRPr lang="id-ID"/>
        </a:p>
      </dgm:t>
    </dgm:pt>
    <dgm:pt modelId="{FD15B629-B78C-41F7-94E2-8FA0A97E8AE5}" type="pres">
      <dgm:prSet presAssocID="{04B6A6FE-8E20-4D21-849C-42D23928389D}" presName="descendantText" presStyleLbl="alignAccFollowNode1" presStyleIdx="0" presStyleCnt="2" custScaleY="128259">
        <dgm:presLayoutVars>
          <dgm:bulletEnabled val="1"/>
        </dgm:presLayoutVars>
      </dgm:prSet>
      <dgm:spPr/>
      <dgm:t>
        <a:bodyPr/>
        <a:lstStyle/>
        <a:p>
          <a:endParaRPr lang="id-ID"/>
        </a:p>
      </dgm:t>
    </dgm:pt>
    <dgm:pt modelId="{7EAA49A6-A6A2-488B-8EB3-7EB75BF6C97F}" type="pres">
      <dgm:prSet presAssocID="{3D8CE234-78FA-44C2-B5AB-1004261A53E2}" presName="sp" presStyleCnt="0"/>
      <dgm:spPr/>
    </dgm:pt>
    <dgm:pt modelId="{6A2D2DB2-7525-4E2C-99C4-9F8FB19987B3}" type="pres">
      <dgm:prSet presAssocID="{722595AA-844F-461E-9862-E3B26D9A6963}" presName="linNode" presStyleCnt="0"/>
      <dgm:spPr/>
    </dgm:pt>
    <dgm:pt modelId="{CE35F192-A434-4DB8-A8DB-77EC483EB701}" type="pres">
      <dgm:prSet presAssocID="{722595AA-844F-461E-9862-E3B26D9A6963}" presName="parentText" presStyleLbl="node1" presStyleIdx="1" presStyleCnt="2">
        <dgm:presLayoutVars>
          <dgm:chMax val="1"/>
          <dgm:bulletEnabled val="1"/>
        </dgm:presLayoutVars>
      </dgm:prSet>
      <dgm:spPr/>
      <dgm:t>
        <a:bodyPr/>
        <a:lstStyle/>
        <a:p>
          <a:endParaRPr lang="id-ID"/>
        </a:p>
      </dgm:t>
    </dgm:pt>
    <dgm:pt modelId="{57F21B83-898D-418F-A80E-CB1737A16E60}" type="pres">
      <dgm:prSet presAssocID="{722595AA-844F-461E-9862-E3B26D9A6963}" presName="descendantText" presStyleLbl="alignAccFollowNode1" presStyleIdx="1" presStyleCnt="2">
        <dgm:presLayoutVars>
          <dgm:bulletEnabled val="1"/>
        </dgm:presLayoutVars>
      </dgm:prSet>
      <dgm:spPr/>
      <dgm:t>
        <a:bodyPr/>
        <a:lstStyle/>
        <a:p>
          <a:endParaRPr lang="id-ID"/>
        </a:p>
      </dgm:t>
    </dgm:pt>
  </dgm:ptLst>
  <dgm:cxnLst>
    <dgm:cxn modelId="{D31F22A3-3859-42CF-A79C-5FA08A05488B}" srcId="{49C9ACA4-C243-45C9-B6EE-9A5132FAAC47}" destId="{722595AA-844F-461E-9862-E3B26D9A6963}" srcOrd="1" destOrd="0" parTransId="{44BFC128-86FD-4885-841B-81BA25361613}" sibTransId="{C3C8E337-4164-498F-B057-A2FE911818A1}"/>
    <dgm:cxn modelId="{F8F264C0-CC31-4280-8F2D-3D30E960CF40}" type="presOf" srcId="{722595AA-844F-461E-9862-E3B26D9A6963}" destId="{CE35F192-A434-4DB8-A8DB-77EC483EB701}" srcOrd="0" destOrd="0" presId="urn:microsoft.com/office/officeart/2005/8/layout/vList5"/>
    <dgm:cxn modelId="{CFFE16B2-475D-4F15-8F42-504F87B50F27}" type="presOf" srcId="{49C9ACA4-C243-45C9-B6EE-9A5132FAAC47}" destId="{49E2376E-4D70-4500-B432-D21C850B672E}" srcOrd="0" destOrd="0" presId="urn:microsoft.com/office/officeart/2005/8/layout/vList5"/>
    <dgm:cxn modelId="{726333C9-721F-4DD2-AF9D-BCAC45C24269}" srcId="{722595AA-844F-461E-9862-E3B26D9A6963}" destId="{B9F32D2E-0CD8-485A-850D-9F0557C6AD29}" srcOrd="0" destOrd="0" parTransId="{C8C5DBCA-B73A-498D-A418-6DB86DDFB100}" sibTransId="{20D5105B-912F-4746-BA6D-8AAAC39296BE}"/>
    <dgm:cxn modelId="{B8888501-5EFA-4D31-A756-BA7CFFF1F6F5}" srcId="{04B6A6FE-8E20-4D21-849C-42D23928389D}" destId="{D2EB0A16-AF0E-4E12-9C70-D91565AB3D4A}" srcOrd="0" destOrd="0" parTransId="{2FB025ED-44FD-4705-8C50-CFE1344EE580}" sibTransId="{EBA1D13D-DCC6-4466-A43F-2E65BC234D2C}"/>
    <dgm:cxn modelId="{5CF5D6A0-AEEC-414E-A34E-5F6C54A933ED}" srcId="{49C9ACA4-C243-45C9-B6EE-9A5132FAAC47}" destId="{04B6A6FE-8E20-4D21-849C-42D23928389D}" srcOrd="0" destOrd="0" parTransId="{65385F41-29C5-4CA2-92E2-236DB5B9CDA0}" sibTransId="{3D8CE234-78FA-44C2-B5AB-1004261A53E2}"/>
    <dgm:cxn modelId="{3DD798B1-1C1B-496D-9CAB-78B444A6AB09}" type="presOf" srcId="{04B6A6FE-8E20-4D21-849C-42D23928389D}" destId="{4FC299FE-AECD-4B34-9C4C-D42EA7802B44}" srcOrd="0" destOrd="0" presId="urn:microsoft.com/office/officeart/2005/8/layout/vList5"/>
    <dgm:cxn modelId="{24C8F356-4C2B-414F-83F9-6CEB1565BD5B}" type="presOf" srcId="{B9F32D2E-0CD8-485A-850D-9F0557C6AD29}" destId="{57F21B83-898D-418F-A80E-CB1737A16E60}" srcOrd="0" destOrd="0" presId="urn:microsoft.com/office/officeart/2005/8/layout/vList5"/>
    <dgm:cxn modelId="{13D879EA-F2BE-4D22-98DD-7E249EBAB983}" type="presOf" srcId="{D2EB0A16-AF0E-4E12-9C70-D91565AB3D4A}" destId="{FD15B629-B78C-41F7-94E2-8FA0A97E8AE5}" srcOrd="0" destOrd="0" presId="urn:microsoft.com/office/officeart/2005/8/layout/vList5"/>
    <dgm:cxn modelId="{DDDAF0EE-96B3-46B0-97CD-3BAFF1054E86}" type="presParOf" srcId="{49E2376E-4D70-4500-B432-D21C850B672E}" destId="{AA29ACEA-4FE6-49EF-BDB2-0C0DB37141B8}" srcOrd="0" destOrd="0" presId="urn:microsoft.com/office/officeart/2005/8/layout/vList5"/>
    <dgm:cxn modelId="{DB9BE9E2-9DA1-48F5-A5C1-2EAC63984331}" type="presParOf" srcId="{AA29ACEA-4FE6-49EF-BDB2-0C0DB37141B8}" destId="{4FC299FE-AECD-4B34-9C4C-D42EA7802B44}" srcOrd="0" destOrd="0" presId="urn:microsoft.com/office/officeart/2005/8/layout/vList5"/>
    <dgm:cxn modelId="{C0005A09-A75B-4A0F-B635-3AAF6306E7B3}" type="presParOf" srcId="{AA29ACEA-4FE6-49EF-BDB2-0C0DB37141B8}" destId="{FD15B629-B78C-41F7-94E2-8FA0A97E8AE5}" srcOrd="1" destOrd="0" presId="urn:microsoft.com/office/officeart/2005/8/layout/vList5"/>
    <dgm:cxn modelId="{3756CCB4-DDDE-421B-A794-78C53EF58FF5}" type="presParOf" srcId="{49E2376E-4D70-4500-B432-D21C850B672E}" destId="{7EAA49A6-A6A2-488B-8EB3-7EB75BF6C97F}" srcOrd="1" destOrd="0" presId="urn:microsoft.com/office/officeart/2005/8/layout/vList5"/>
    <dgm:cxn modelId="{D916CD31-F571-47E3-A159-701872ACCCBA}" type="presParOf" srcId="{49E2376E-4D70-4500-B432-D21C850B672E}" destId="{6A2D2DB2-7525-4E2C-99C4-9F8FB19987B3}" srcOrd="2" destOrd="0" presId="urn:microsoft.com/office/officeart/2005/8/layout/vList5"/>
    <dgm:cxn modelId="{782095C2-0A2B-4D13-842C-6FFFABD85EDC}" type="presParOf" srcId="{6A2D2DB2-7525-4E2C-99C4-9F8FB19987B3}" destId="{CE35F192-A434-4DB8-A8DB-77EC483EB701}" srcOrd="0" destOrd="0" presId="urn:microsoft.com/office/officeart/2005/8/layout/vList5"/>
    <dgm:cxn modelId="{8DAA2A45-1F20-42F1-A25D-579F2D961D9D}" type="presParOf" srcId="{6A2D2DB2-7525-4E2C-99C4-9F8FB19987B3}" destId="{57F21B83-898D-418F-A80E-CB1737A16E6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475248-DB45-493C-86DA-D450FC0EBB4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id-ID"/>
        </a:p>
      </dgm:t>
    </dgm:pt>
    <dgm:pt modelId="{AB573FDD-B314-4025-AC9B-2D1EB33ACFE1}">
      <dgm:prSet phldrT="[Text]" custT="1"/>
      <dgm:spPr/>
      <dgm:t>
        <a:bodyPr/>
        <a:lstStyle/>
        <a:p>
          <a:pPr algn="l"/>
          <a:r>
            <a:rPr lang="id-ID" sz="1400" dirty="0" smtClean="0"/>
            <a:t>Undang-Undang    No.     23     Tahun    1997 tentang Pengelolaan Lingkungan Hidup. UU  ini  mengatur  tentang  kewajiban  setiap orang  yang  berusaha atau  berkegiatan untuk menjaga,  mengelola,  dan  memberikan infor- masi yang benar dan akurat mengenai lingkungan hidup</a:t>
          </a:r>
          <a:endParaRPr lang="id-ID" sz="1400" dirty="0"/>
        </a:p>
      </dgm:t>
    </dgm:pt>
    <dgm:pt modelId="{F4C4E914-884A-4971-AADF-9AC0AE8F0679}" type="parTrans" cxnId="{BFC00F46-DDAA-4CA0-8457-84213D1785C2}">
      <dgm:prSet/>
      <dgm:spPr/>
      <dgm:t>
        <a:bodyPr/>
        <a:lstStyle/>
        <a:p>
          <a:endParaRPr lang="id-ID"/>
        </a:p>
      </dgm:t>
    </dgm:pt>
    <dgm:pt modelId="{0D9926AA-4485-4F6B-A3A6-5953FCF8A547}" type="sibTrans" cxnId="{BFC00F46-DDAA-4CA0-8457-84213D1785C2}">
      <dgm:prSet/>
      <dgm:spPr/>
      <dgm:t>
        <a:bodyPr/>
        <a:lstStyle/>
        <a:p>
          <a:endParaRPr lang="id-ID"/>
        </a:p>
      </dgm:t>
    </dgm:pt>
    <dgm:pt modelId="{561168E1-C534-4AAA-B077-FA911C243105}">
      <dgm:prSet phldrT="[Text]" custT="1"/>
      <dgm:spPr/>
      <dgm:t>
        <a:bodyPr/>
        <a:lstStyle/>
        <a:p>
          <a:pPr algn="l"/>
          <a:r>
            <a:rPr lang="id-ID" sz="1400" dirty="0" smtClean="0"/>
            <a:t>Undang-Undang    No.    40     Tahun    2007 tentang Perseroan Terbatas.</a:t>
          </a:r>
        </a:p>
        <a:p>
          <a:pPr algn="l"/>
          <a:r>
            <a:rPr lang="id-ID" sz="1400" dirty="0" smtClean="0"/>
            <a:t>UU ini mewajibkan bagi perseroan yang terkait dengan  sumber  daya  alam  untuk memasukkan  perhitungan  tanggungjawab sosial dan lingkungan sebagai biaya yang dianggarkan secara patut dan wajar. </a:t>
          </a:r>
          <a:endParaRPr lang="id-ID" sz="1400" dirty="0"/>
        </a:p>
      </dgm:t>
    </dgm:pt>
    <dgm:pt modelId="{C4ED02A2-68C2-4CC6-9980-1CE338D1A591}" type="parTrans" cxnId="{12AFF9EA-8045-447B-BB9A-A386480EE8EE}">
      <dgm:prSet/>
      <dgm:spPr/>
      <dgm:t>
        <a:bodyPr/>
        <a:lstStyle/>
        <a:p>
          <a:endParaRPr lang="id-ID"/>
        </a:p>
      </dgm:t>
    </dgm:pt>
    <dgm:pt modelId="{66FFB6D1-AFD9-4DD0-86BE-C75B4BC3949E}" type="sibTrans" cxnId="{12AFF9EA-8045-447B-BB9A-A386480EE8EE}">
      <dgm:prSet/>
      <dgm:spPr/>
      <dgm:t>
        <a:bodyPr/>
        <a:lstStyle/>
        <a:p>
          <a:endParaRPr lang="id-ID"/>
        </a:p>
      </dgm:t>
    </dgm:pt>
    <dgm:pt modelId="{0793C805-C233-4FED-B916-1882F39076D0}">
      <dgm:prSet phldrT="[Text]" custT="1"/>
      <dgm:spPr/>
      <dgm:t>
        <a:bodyPr/>
        <a:lstStyle/>
        <a:p>
          <a:pPr algn="l"/>
          <a:r>
            <a:rPr lang="id-ID" sz="1400" dirty="0" smtClean="0"/>
            <a:t>Pernyataan   Standar Akuntansi       Keuangan (PSAK)  No.  32 (Akuntansi  Kehutanan)  dan No. 33 (Akuntansi Pertambangan Umum). Kedua  PSAK  ini  mengatur  tentang kewajiban perusahaan           dari           sektor pertambangan dan pemilik Hak Pengusaha Hutan (HPH) untuk melaporkan item-item </a:t>
          </a:r>
          <a:r>
            <a:rPr lang="id-ID" sz="1300" dirty="0" smtClean="0"/>
            <a:t>lingkungannya dalam laporan keuangan</a:t>
          </a:r>
          <a:endParaRPr lang="id-ID" sz="1300" dirty="0"/>
        </a:p>
      </dgm:t>
    </dgm:pt>
    <dgm:pt modelId="{5A317472-2119-43D4-AF8D-31FCF78A0176}" type="parTrans" cxnId="{DCF7C24F-2FA9-485A-83DE-375A90917D97}">
      <dgm:prSet/>
      <dgm:spPr/>
      <dgm:t>
        <a:bodyPr/>
        <a:lstStyle/>
        <a:p>
          <a:endParaRPr lang="id-ID"/>
        </a:p>
      </dgm:t>
    </dgm:pt>
    <dgm:pt modelId="{9E73FF28-8458-4ADD-B1F5-450D13AFD769}" type="sibTrans" cxnId="{DCF7C24F-2FA9-485A-83DE-375A90917D97}">
      <dgm:prSet/>
      <dgm:spPr/>
      <dgm:t>
        <a:bodyPr/>
        <a:lstStyle/>
        <a:p>
          <a:endParaRPr lang="id-ID"/>
        </a:p>
      </dgm:t>
    </dgm:pt>
    <dgm:pt modelId="{E6AD2417-6BC6-4D48-881C-7035F6694141}">
      <dgm:prSet custT="1"/>
      <dgm:spPr/>
      <dgm:t>
        <a:bodyPr/>
        <a:lstStyle/>
        <a:p>
          <a:pPr algn="l"/>
          <a:r>
            <a:rPr lang="id-ID" sz="1200" dirty="0" smtClean="0"/>
            <a:t>Undang-Undang No. 25 tahun 2007 tentang</a:t>
          </a:r>
        </a:p>
        <a:p>
          <a:pPr algn="l"/>
          <a:r>
            <a:rPr lang="id-ID" sz="1200" dirty="0" smtClean="0"/>
            <a:t>Penanaman Modal.</a:t>
          </a:r>
        </a:p>
        <a:p>
          <a:pPr algn="l"/>
          <a:r>
            <a:rPr lang="id-ID" sz="1200" dirty="0" smtClean="0"/>
            <a:t>Dalam UU ini diatur kewajiban bagi setiap penanam modal berbentuk badan  usaha atau perorangan untuk melaksanakan tanggung- jawab sosial perusahaan, menjaga  kelestarian lingkungan hidup dan menghormati tradisi budaya    masyarakat    sekitar</a:t>
          </a:r>
          <a:endParaRPr lang="id-ID" sz="1200" dirty="0"/>
        </a:p>
      </dgm:t>
    </dgm:pt>
    <dgm:pt modelId="{04A3D72A-924A-4C8F-8D77-D07C55F0FD42}" type="parTrans" cxnId="{611D6BB2-698E-49BA-A398-71F117F02CC1}">
      <dgm:prSet/>
      <dgm:spPr/>
      <dgm:t>
        <a:bodyPr/>
        <a:lstStyle/>
        <a:p>
          <a:endParaRPr lang="id-ID"/>
        </a:p>
      </dgm:t>
    </dgm:pt>
    <dgm:pt modelId="{853F6990-3426-4375-979D-6E36A38553F7}" type="sibTrans" cxnId="{611D6BB2-698E-49BA-A398-71F117F02CC1}">
      <dgm:prSet/>
      <dgm:spPr/>
      <dgm:t>
        <a:bodyPr/>
        <a:lstStyle/>
        <a:p>
          <a:endParaRPr lang="id-ID"/>
        </a:p>
      </dgm:t>
    </dgm:pt>
    <dgm:pt modelId="{C5A4955A-E27F-4ECA-A7D2-D51B71241D31}">
      <dgm:prSet custT="1"/>
      <dgm:spPr/>
      <dgm:t>
        <a:bodyPr/>
        <a:lstStyle/>
        <a:p>
          <a:pPr algn="l"/>
          <a:r>
            <a:rPr lang="id-ID" sz="1400" dirty="0" smtClean="0"/>
            <a:t>Peraturan Bank  Indonesia No.  7/2/PBI/2005 tentang Penetapan Peringkat Kualitas Aktiva Bagi Bank Umum.Dalam aturan ini  aspek  lingkungan menjadi salah satu syarat dalam pemberian kredit. Setiap perusahaan yang ingin mendapatkan kredit perbankan, harus mampu memperlihat- kan kepeduliannya terhadap pengelolaan lingkungan. </a:t>
          </a:r>
          <a:endParaRPr lang="id-ID" sz="1400" dirty="0"/>
        </a:p>
      </dgm:t>
    </dgm:pt>
    <dgm:pt modelId="{339EAE4D-96CB-47AF-B1BB-AD5A34F58C88}" type="parTrans" cxnId="{C4E4F627-4816-47AC-9CFA-C6F61531FCA4}">
      <dgm:prSet/>
      <dgm:spPr/>
      <dgm:t>
        <a:bodyPr/>
        <a:lstStyle/>
        <a:p>
          <a:endParaRPr lang="id-ID"/>
        </a:p>
      </dgm:t>
    </dgm:pt>
    <dgm:pt modelId="{3FE58FB9-0E50-4279-B2F8-8F10B301E1B6}" type="sibTrans" cxnId="{C4E4F627-4816-47AC-9CFA-C6F61531FCA4}">
      <dgm:prSet/>
      <dgm:spPr/>
      <dgm:t>
        <a:bodyPr/>
        <a:lstStyle/>
        <a:p>
          <a:endParaRPr lang="id-ID"/>
        </a:p>
      </dgm:t>
    </dgm:pt>
    <dgm:pt modelId="{BDD10D95-4DED-4D5B-BA3D-A923C99CBAF4}" type="pres">
      <dgm:prSet presAssocID="{CF475248-DB45-493C-86DA-D450FC0EBB43}" presName="diagram" presStyleCnt="0">
        <dgm:presLayoutVars>
          <dgm:dir/>
          <dgm:resizeHandles val="exact"/>
        </dgm:presLayoutVars>
      </dgm:prSet>
      <dgm:spPr/>
      <dgm:t>
        <a:bodyPr/>
        <a:lstStyle/>
        <a:p>
          <a:endParaRPr lang="id-ID"/>
        </a:p>
      </dgm:t>
    </dgm:pt>
    <dgm:pt modelId="{C60DCEC3-1A14-4349-B5E3-5FF25FDF48EF}" type="pres">
      <dgm:prSet presAssocID="{AB573FDD-B314-4025-AC9B-2D1EB33ACFE1}" presName="node" presStyleLbl="node1" presStyleIdx="0" presStyleCnt="5" custScaleX="194826" custScaleY="156855">
        <dgm:presLayoutVars>
          <dgm:bulletEnabled val="1"/>
        </dgm:presLayoutVars>
      </dgm:prSet>
      <dgm:spPr/>
      <dgm:t>
        <a:bodyPr/>
        <a:lstStyle/>
        <a:p>
          <a:endParaRPr lang="id-ID"/>
        </a:p>
      </dgm:t>
    </dgm:pt>
    <dgm:pt modelId="{4338AB2B-8955-43AA-BE83-7E745875228C}" type="pres">
      <dgm:prSet presAssocID="{0D9926AA-4485-4F6B-A3A6-5953FCF8A547}" presName="sibTrans" presStyleCnt="0"/>
      <dgm:spPr/>
    </dgm:pt>
    <dgm:pt modelId="{3B3250E3-6D41-47C1-8255-CB760F2E0C41}" type="pres">
      <dgm:prSet presAssocID="{E6AD2417-6BC6-4D48-881C-7035F6694141}" presName="node" presStyleLbl="node1" presStyleIdx="1" presStyleCnt="5" custScaleX="192229" custScaleY="156965">
        <dgm:presLayoutVars>
          <dgm:bulletEnabled val="1"/>
        </dgm:presLayoutVars>
      </dgm:prSet>
      <dgm:spPr/>
      <dgm:t>
        <a:bodyPr/>
        <a:lstStyle/>
        <a:p>
          <a:endParaRPr lang="id-ID"/>
        </a:p>
      </dgm:t>
    </dgm:pt>
    <dgm:pt modelId="{02A6F22F-449E-483C-9B14-4345842AF04D}" type="pres">
      <dgm:prSet presAssocID="{853F6990-3426-4375-979D-6E36A38553F7}" presName="sibTrans" presStyleCnt="0"/>
      <dgm:spPr/>
    </dgm:pt>
    <dgm:pt modelId="{DBDC3852-2D7F-4F27-8025-E4DB10CD364A}" type="pres">
      <dgm:prSet presAssocID="{561168E1-C534-4AAA-B077-FA911C243105}" presName="node" presStyleLbl="node1" presStyleIdx="2" presStyleCnt="5" custScaleX="180611" custScaleY="164894">
        <dgm:presLayoutVars>
          <dgm:bulletEnabled val="1"/>
        </dgm:presLayoutVars>
      </dgm:prSet>
      <dgm:spPr/>
      <dgm:t>
        <a:bodyPr/>
        <a:lstStyle/>
        <a:p>
          <a:endParaRPr lang="id-ID"/>
        </a:p>
      </dgm:t>
    </dgm:pt>
    <dgm:pt modelId="{5B1F67F2-9C2D-4150-B1D8-41B9F17316EC}" type="pres">
      <dgm:prSet presAssocID="{66FFB6D1-AFD9-4DD0-86BE-C75B4BC3949E}" presName="sibTrans" presStyleCnt="0"/>
      <dgm:spPr/>
    </dgm:pt>
    <dgm:pt modelId="{FEF69A1D-C8ED-42E5-8243-4EE336A30F52}" type="pres">
      <dgm:prSet presAssocID="{0793C805-C233-4FED-B916-1882F39076D0}" presName="node" presStyleLbl="node1" presStyleIdx="3" presStyleCnt="5" custScaleX="214415" custScaleY="168680">
        <dgm:presLayoutVars>
          <dgm:bulletEnabled val="1"/>
        </dgm:presLayoutVars>
      </dgm:prSet>
      <dgm:spPr/>
      <dgm:t>
        <a:bodyPr/>
        <a:lstStyle/>
        <a:p>
          <a:endParaRPr lang="id-ID"/>
        </a:p>
      </dgm:t>
    </dgm:pt>
    <dgm:pt modelId="{13C9C9BA-7B1F-4096-95E9-86DD5B882AE2}" type="pres">
      <dgm:prSet presAssocID="{9E73FF28-8458-4ADD-B1F5-450D13AFD769}" presName="sibTrans" presStyleCnt="0"/>
      <dgm:spPr/>
    </dgm:pt>
    <dgm:pt modelId="{BC9C7518-BD64-44D9-8AB8-0EF68BA466B0}" type="pres">
      <dgm:prSet presAssocID="{C5A4955A-E27F-4ECA-A7D2-D51B71241D31}" presName="node" presStyleLbl="node1" presStyleIdx="4" presStyleCnt="5" custScaleX="318334" custScaleY="118454">
        <dgm:presLayoutVars>
          <dgm:bulletEnabled val="1"/>
        </dgm:presLayoutVars>
      </dgm:prSet>
      <dgm:spPr/>
      <dgm:t>
        <a:bodyPr/>
        <a:lstStyle/>
        <a:p>
          <a:endParaRPr lang="id-ID"/>
        </a:p>
      </dgm:t>
    </dgm:pt>
  </dgm:ptLst>
  <dgm:cxnLst>
    <dgm:cxn modelId="{9E1E88D6-593E-473B-9FFA-9DC9A9C0BB48}" type="presOf" srcId="{C5A4955A-E27F-4ECA-A7D2-D51B71241D31}" destId="{BC9C7518-BD64-44D9-8AB8-0EF68BA466B0}" srcOrd="0" destOrd="0" presId="urn:microsoft.com/office/officeart/2005/8/layout/default"/>
    <dgm:cxn modelId="{40156B87-10C1-40CF-92AE-2C94A9513999}" type="presOf" srcId="{561168E1-C534-4AAA-B077-FA911C243105}" destId="{DBDC3852-2D7F-4F27-8025-E4DB10CD364A}" srcOrd="0" destOrd="0" presId="urn:microsoft.com/office/officeart/2005/8/layout/default"/>
    <dgm:cxn modelId="{C4E4F627-4816-47AC-9CFA-C6F61531FCA4}" srcId="{CF475248-DB45-493C-86DA-D450FC0EBB43}" destId="{C5A4955A-E27F-4ECA-A7D2-D51B71241D31}" srcOrd="4" destOrd="0" parTransId="{339EAE4D-96CB-47AF-B1BB-AD5A34F58C88}" sibTransId="{3FE58FB9-0E50-4279-B2F8-8F10B301E1B6}"/>
    <dgm:cxn modelId="{BFC00F46-DDAA-4CA0-8457-84213D1785C2}" srcId="{CF475248-DB45-493C-86DA-D450FC0EBB43}" destId="{AB573FDD-B314-4025-AC9B-2D1EB33ACFE1}" srcOrd="0" destOrd="0" parTransId="{F4C4E914-884A-4971-AADF-9AC0AE8F0679}" sibTransId="{0D9926AA-4485-4F6B-A3A6-5953FCF8A547}"/>
    <dgm:cxn modelId="{968B298C-8475-4FDA-9AA6-18A2045FD700}" type="presOf" srcId="{0793C805-C233-4FED-B916-1882F39076D0}" destId="{FEF69A1D-C8ED-42E5-8243-4EE336A30F52}" srcOrd="0" destOrd="0" presId="urn:microsoft.com/office/officeart/2005/8/layout/default"/>
    <dgm:cxn modelId="{51A1A7BE-9310-4CE5-A23E-5D24AAE837E7}" type="presOf" srcId="{CF475248-DB45-493C-86DA-D450FC0EBB43}" destId="{BDD10D95-4DED-4D5B-BA3D-A923C99CBAF4}" srcOrd="0" destOrd="0" presId="urn:microsoft.com/office/officeart/2005/8/layout/default"/>
    <dgm:cxn modelId="{CA906DD2-FFFB-4562-AB05-5D7B3FE4E872}" type="presOf" srcId="{AB573FDD-B314-4025-AC9B-2D1EB33ACFE1}" destId="{C60DCEC3-1A14-4349-B5E3-5FF25FDF48EF}" srcOrd="0" destOrd="0" presId="urn:microsoft.com/office/officeart/2005/8/layout/default"/>
    <dgm:cxn modelId="{1591EC2F-982D-4CB6-8346-89958BFB68C8}" type="presOf" srcId="{E6AD2417-6BC6-4D48-881C-7035F6694141}" destId="{3B3250E3-6D41-47C1-8255-CB760F2E0C41}" srcOrd="0" destOrd="0" presId="urn:microsoft.com/office/officeart/2005/8/layout/default"/>
    <dgm:cxn modelId="{12AFF9EA-8045-447B-BB9A-A386480EE8EE}" srcId="{CF475248-DB45-493C-86DA-D450FC0EBB43}" destId="{561168E1-C534-4AAA-B077-FA911C243105}" srcOrd="2" destOrd="0" parTransId="{C4ED02A2-68C2-4CC6-9980-1CE338D1A591}" sibTransId="{66FFB6D1-AFD9-4DD0-86BE-C75B4BC3949E}"/>
    <dgm:cxn modelId="{611D6BB2-698E-49BA-A398-71F117F02CC1}" srcId="{CF475248-DB45-493C-86DA-D450FC0EBB43}" destId="{E6AD2417-6BC6-4D48-881C-7035F6694141}" srcOrd="1" destOrd="0" parTransId="{04A3D72A-924A-4C8F-8D77-D07C55F0FD42}" sibTransId="{853F6990-3426-4375-979D-6E36A38553F7}"/>
    <dgm:cxn modelId="{DCF7C24F-2FA9-485A-83DE-375A90917D97}" srcId="{CF475248-DB45-493C-86DA-D450FC0EBB43}" destId="{0793C805-C233-4FED-B916-1882F39076D0}" srcOrd="3" destOrd="0" parTransId="{5A317472-2119-43D4-AF8D-31FCF78A0176}" sibTransId="{9E73FF28-8458-4ADD-B1F5-450D13AFD769}"/>
    <dgm:cxn modelId="{CF8CB1C9-EB74-4A2C-ACE0-257C427C3DC9}" type="presParOf" srcId="{BDD10D95-4DED-4D5B-BA3D-A923C99CBAF4}" destId="{C60DCEC3-1A14-4349-B5E3-5FF25FDF48EF}" srcOrd="0" destOrd="0" presId="urn:microsoft.com/office/officeart/2005/8/layout/default"/>
    <dgm:cxn modelId="{AC6DB04B-737F-4D9A-80A6-0D67CA278E6E}" type="presParOf" srcId="{BDD10D95-4DED-4D5B-BA3D-A923C99CBAF4}" destId="{4338AB2B-8955-43AA-BE83-7E745875228C}" srcOrd="1" destOrd="0" presId="urn:microsoft.com/office/officeart/2005/8/layout/default"/>
    <dgm:cxn modelId="{CB61467B-61E2-43DA-9CBB-1FA66D1E0E89}" type="presParOf" srcId="{BDD10D95-4DED-4D5B-BA3D-A923C99CBAF4}" destId="{3B3250E3-6D41-47C1-8255-CB760F2E0C41}" srcOrd="2" destOrd="0" presId="urn:microsoft.com/office/officeart/2005/8/layout/default"/>
    <dgm:cxn modelId="{2E218FCD-21A6-4AD9-93C4-1A27007A322A}" type="presParOf" srcId="{BDD10D95-4DED-4D5B-BA3D-A923C99CBAF4}" destId="{02A6F22F-449E-483C-9B14-4345842AF04D}" srcOrd="3" destOrd="0" presId="urn:microsoft.com/office/officeart/2005/8/layout/default"/>
    <dgm:cxn modelId="{79898905-4A99-41C4-B390-FDA954656C76}" type="presParOf" srcId="{BDD10D95-4DED-4D5B-BA3D-A923C99CBAF4}" destId="{DBDC3852-2D7F-4F27-8025-E4DB10CD364A}" srcOrd="4" destOrd="0" presId="urn:microsoft.com/office/officeart/2005/8/layout/default"/>
    <dgm:cxn modelId="{C5577600-5EE7-450D-9E29-0227F0524E8F}" type="presParOf" srcId="{BDD10D95-4DED-4D5B-BA3D-A923C99CBAF4}" destId="{5B1F67F2-9C2D-4150-B1D8-41B9F17316EC}" srcOrd="5" destOrd="0" presId="urn:microsoft.com/office/officeart/2005/8/layout/default"/>
    <dgm:cxn modelId="{303E16DC-988B-451B-B5FD-DC1186AAE095}" type="presParOf" srcId="{BDD10D95-4DED-4D5B-BA3D-A923C99CBAF4}" destId="{FEF69A1D-C8ED-42E5-8243-4EE336A30F52}" srcOrd="6" destOrd="0" presId="urn:microsoft.com/office/officeart/2005/8/layout/default"/>
    <dgm:cxn modelId="{A254A499-B18F-4FD5-8EA7-344F4B04E983}" type="presParOf" srcId="{BDD10D95-4DED-4D5B-BA3D-A923C99CBAF4}" destId="{13C9C9BA-7B1F-4096-95E9-86DD5B882AE2}" srcOrd="7" destOrd="0" presId="urn:microsoft.com/office/officeart/2005/8/layout/default"/>
    <dgm:cxn modelId="{EB6D7A63-2ECE-47AB-BAAB-24D95B54224E}" type="presParOf" srcId="{BDD10D95-4DED-4D5B-BA3D-A923C99CBAF4}" destId="{BC9C7518-BD64-44D9-8AB8-0EF68BA466B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6C370409-E3D1-4F07-AA93-3B89EE0EEF98}" type="doc">
      <dgm:prSet loTypeId="urn:microsoft.com/office/officeart/2005/8/layout/chevron2" loCatId="process" qsTypeId="urn:microsoft.com/office/officeart/2005/8/quickstyle/simple5" qsCatId="simple" csTypeId="urn:microsoft.com/office/officeart/2005/8/colors/colorful4" csCatId="colorful" phldr="1"/>
      <dgm:spPr/>
      <dgm:t>
        <a:bodyPr/>
        <a:lstStyle/>
        <a:p>
          <a:endParaRPr lang="id-ID"/>
        </a:p>
      </dgm:t>
    </dgm:pt>
    <dgm:pt modelId="{4975CC33-E1DD-40D6-AFB5-2F83EDE5F16B}">
      <dgm:prSet phldrT="[Text]"/>
      <dgm:spPr/>
      <dgm:t>
        <a:bodyPr/>
        <a:lstStyle/>
        <a:p>
          <a:r>
            <a:rPr lang="id-ID" b="1" dirty="0" smtClean="0"/>
            <a:t>1</a:t>
          </a:r>
          <a:endParaRPr lang="id-ID" b="1" dirty="0"/>
        </a:p>
      </dgm:t>
    </dgm:pt>
    <dgm:pt modelId="{09EED41B-2224-4B28-A509-5AC649F2021D}" type="parTrans" cxnId="{598FE82F-A913-4581-9D16-A2D3FE2D7A25}">
      <dgm:prSet/>
      <dgm:spPr/>
      <dgm:t>
        <a:bodyPr/>
        <a:lstStyle/>
        <a:p>
          <a:endParaRPr lang="id-ID"/>
        </a:p>
      </dgm:t>
    </dgm:pt>
    <dgm:pt modelId="{D9DBF3BD-2942-4593-9CED-7AE1ED06F0F7}" type="sibTrans" cxnId="{598FE82F-A913-4581-9D16-A2D3FE2D7A25}">
      <dgm:prSet/>
      <dgm:spPr/>
      <dgm:t>
        <a:bodyPr/>
        <a:lstStyle/>
        <a:p>
          <a:endParaRPr lang="id-ID"/>
        </a:p>
      </dgm:t>
    </dgm:pt>
    <dgm:pt modelId="{746BEB8C-DEC2-44B2-AFD3-FD6616546313}">
      <dgm:prSet phldrT="[Text]"/>
      <dgm:spPr/>
      <dgm:t>
        <a:bodyPr/>
        <a:lstStyle/>
        <a:p>
          <a:r>
            <a:rPr lang="id-ID" dirty="0" smtClean="0"/>
            <a:t>Laba Akuntansi Nasional, mengacu  pada akuntansi sumber daya alam, menyajikan  informasi statistik suatu negara tentang  kualitas dan nilai  konsumsi  sumber  daya  alam,  yang terbarukan maupun yang tidak terbarukan</a:t>
          </a:r>
          <a:endParaRPr lang="id-ID" dirty="0"/>
        </a:p>
      </dgm:t>
    </dgm:pt>
    <dgm:pt modelId="{AF5368AB-BAAE-496C-92B1-859C94299740}" type="parTrans" cxnId="{5BE633C5-5E0F-47F9-9897-44776214FE36}">
      <dgm:prSet/>
      <dgm:spPr/>
      <dgm:t>
        <a:bodyPr/>
        <a:lstStyle/>
        <a:p>
          <a:endParaRPr lang="id-ID"/>
        </a:p>
      </dgm:t>
    </dgm:pt>
    <dgm:pt modelId="{B26D4F1D-C1B1-4F73-8EB1-DDB55D4DE56A}" type="sibTrans" cxnId="{5BE633C5-5E0F-47F9-9897-44776214FE36}">
      <dgm:prSet/>
      <dgm:spPr/>
      <dgm:t>
        <a:bodyPr/>
        <a:lstStyle/>
        <a:p>
          <a:endParaRPr lang="id-ID"/>
        </a:p>
      </dgm:t>
    </dgm:pt>
    <dgm:pt modelId="{39BE8144-8D33-4BBD-86FC-AC0BC993DDA1}">
      <dgm:prSet phldrT="[Text]"/>
      <dgm:spPr/>
      <dgm:t>
        <a:bodyPr/>
        <a:lstStyle/>
        <a:p>
          <a:r>
            <a:rPr lang="id-ID" b="1" dirty="0" smtClean="0"/>
            <a:t>2</a:t>
          </a:r>
          <a:endParaRPr lang="id-ID" b="1" dirty="0"/>
        </a:p>
      </dgm:t>
    </dgm:pt>
    <dgm:pt modelId="{C0F1C328-F8E3-4D5A-9E6D-B456C008F824}" type="parTrans" cxnId="{08FAB79C-7149-4103-91EB-D7C674BDF23A}">
      <dgm:prSet/>
      <dgm:spPr/>
      <dgm:t>
        <a:bodyPr/>
        <a:lstStyle/>
        <a:p>
          <a:endParaRPr lang="id-ID"/>
        </a:p>
      </dgm:t>
    </dgm:pt>
    <dgm:pt modelId="{045EB544-2050-400F-9D3C-6EF6B4D1D55D}" type="sibTrans" cxnId="{08FAB79C-7149-4103-91EB-D7C674BDF23A}">
      <dgm:prSet/>
      <dgm:spPr/>
      <dgm:t>
        <a:bodyPr/>
        <a:lstStyle/>
        <a:p>
          <a:endParaRPr lang="id-ID"/>
        </a:p>
      </dgm:t>
    </dgm:pt>
    <dgm:pt modelId="{BD0C9379-1393-4E05-8024-0632B90FC289}">
      <dgm:prSet phldrT="[Text]"/>
      <dgm:spPr/>
      <dgm:t>
        <a:bodyPr/>
        <a:lstStyle/>
        <a:p>
          <a:r>
            <a:rPr lang="id-ID" dirty="0" smtClean="0"/>
            <a:t>Akuntansi Keuangan, mengacu  pada  penyusunan laporan   akuntabilitas   lingkungan  untuk  peng- guna eksternal disesuaikan dengan prinsip akuntansi berterima umum.</a:t>
          </a:r>
          <a:endParaRPr lang="id-ID" dirty="0"/>
        </a:p>
      </dgm:t>
    </dgm:pt>
    <dgm:pt modelId="{B0293105-4A08-4F15-9C7E-2900FD518D2E}" type="parTrans" cxnId="{50BD4DAE-EF56-4750-8DAB-2899C068C7A7}">
      <dgm:prSet/>
      <dgm:spPr/>
      <dgm:t>
        <a:bodyPr/>
        <a:lstStyle/>
        <a:p>
          <a:endParaRPr lang="id-ID"/>
        </a:p>
      </dgm:t>
    </dgm:pt>
    <dgm:pt modelId="{051D44A6-23ED-4D53-B841-CA82EAD0FBCE}" type="sibTrans" cxnId="{50BD4DAE-EF56-4750-8DAB-2899C068C7A7}">
      <dgm:prSet/>
      <dgm:spPr/>
      <dgm:t>
        <a:bodyPr/>
        <a:lstStyle/>
        <a:p>
          <a:endParaRPr lang="id-ID"/>
        </a:p>
      </dgm:t>
    </dgm:pt>
    <dgm:pt modelId="{81C18F8F-5C58-4170-A8F3-F3B659A98CE9}">
      <dgm:prSet phldrT="[Text]"/>
      <dgm:spPr/>
      <dgm:t>
        <a:bodyPr/>
        <a:lstStyle/>
        <a:p>
          <a:r>
            <a:rPr lang="id-ID" b="1" dirty="0" smtClean="0"/>
            <a:t>3</a:t>
          </a:r>
          <a:endParaRPr lang="id-ID" b="1" dirty="0"/>
        </a:p>
      </dgm:t>
    </dgm:pt>
    <dgm:pt modelId="{8334AAAF-4FEB-474D-8A59-0DB6FAE2865C}" type="parTrans" cxnId="{F796FF34-5D8D-47BF-ABAE-28E08985D5F6}">
      <dgm:prSet/>
      <dgm:spPr/>
      <dgm:t>
        <a:bodyPr/>
        <a:lstStyle/>
        <a:p>
          <a:endParaRPr lang="id-ID"/>
        </a:p>
      </dgm:t>
    </dgm:pt>
    <dgm:pt modelId="{CF346BBA-1090-41AE-AFD9-DC01A7EA5CF4}" type="sibTrans" cxnId="{F796FF34-5D8D-47BF-ABAE-28E08985D5F6}">
      <dgm:prSet/>
      <dgm:spPr/>
      <dgm:t>
        <a:bodyPr/>
        <a:lstStyle/>
        <a:p>
          <a:endParaRPr lang="id-ID"/>
        </a:p>
      </dgm:t>
    </dgm:pt>
    <dgm:pt modelId="{85F99F8D-13E1-4361-8AD3-04C5E75BEB63}">
      <dgm:prSet phldrT="[Text]"/>
      <dgm:spPr/>
      <dgm:t>
        <a:bodyPr/>
        <a:lstStyle/>
        <a:p>
          <a:r>
            <a:rPr lang="id-ID" dirty="0" smtClean="0"/>
            <a:t>Akuntansi Manajemen, mengacu pada proses bisnis dengan   pertimbangan   penentuan   biaya, keputusan investasi  modal, dan  evaluasi kinerja yang terkait dengan pelestarian lingkungan</a:t>
          </a:r>
          <a:endParaRPr lang="id-ID" dirty="0"/>
        </a:p>
      </dgm:t>
    </dgm:pt>
    <dgm:pt modelId="{2451D565-6661-4766-BFE3-6EF8AE0A788E}" type="parTrans" cxnId="{B0BDF8BE-29AF-454C-A8EE-29090D4A526D}">
      <dgm:prSet/>
      <dgm:spPr/>
      <dgm:t>
        <a:bodyPr/>
        <a:lstStyle/>
        <a:p>
          <a:endParaRPr lang="id-ID"/>
        </a:p>
      </dgm:t>
    </dgm:pt>
    <dgm:pt modelId="{BC04DF75-139C-4688-9C9E-8EE4CD647A11}" type="sibTrans" cxnId="{B0BDF8BE-29AF-454C-A8EE-29090D4A526D}">
      <dgm:prSet/>
      <dgm:spPr/>
      <dgm:t>
        <a:bodyPr/>
        <a:lstStyle/>
        <a:p>
          <a:endParaRPr lang="id-ID"/>
        </a:p>
      </dgm:t>
    </dgm:pt>
    <dgm:pt modelId="{8E124E77-AC7D-4C93-B816-55597998432D}" type="pres">
      <dgm:prSet presAssocID="{6C370409-E3D1-4F07-AA93-3B89EE0EEF98}" presName="linearFlow" presStyleCnt="0">
        <dgm:presLayoutVars>
          <dgm:dir/>
          <dgm:animLvl val="lvl"/>
          <dgm:resizeHandles val="exact"/>
        </dgm:presLayoutVars>
      </dgm:prSet>
      <dgm:spPr/>
      <dgm:t>
        <a:bodyPr/>
        <a:lstStyle/>
        <a:p>
          <a:endParaRPr lang="id-ID"/>
        </a:p>
      </dgm:t>
    </dgm:pt>
    <dgm:pt modelId="{2115BC57-77E8-4A8B-BCDA-7228EC2DD828}" type="pres">
      <dgm:prSet presAssocID="{4975CC33-E1DD-40D6-AFB5-2F83EDE5F16B}" presName="composite" presStyleCnt="0"/>
      <dgm:spPr/>
    </dgm:pt>
    <dgm:pt modelId="{36156653-396D-4CBD-A44B-AB680B56B60B}" type="pres">
      <dgm:prSet presAssocID="{4975CC33-E1DD-40D6-AFB5-2F83EDE5F16B}" presName="parentText" presStyleLbl="alignNode1" presStyleIdx="0" presStyleCnt="3">
        <dgm:presLayoutVars>
          <dgm:chMax val="1"/>
          <dgm:bulletEnabled val="1"/>
        </dgm:presLayoutVars>
      </dgm:prSet>
      <dgm:spPr/>
      <dgm:t>
        <a:bodyPr/>
        <a:lstStyle/>
        <a:p>
          <a:endParaRPr lang="id-ID"/>
        </a:p>
      </dgm:t>
    </dgm:pt>
    <dgm:pt modelId="{159D164A-8C29-4BE4-921A-332EFCDE067F}" type="pres">
      <dgm:prSet presAssocID="{4975CC33-E1DD-40D6-AFB5-2F83EDE5F16B}" presName="descendantText" presStyleLbl="alignAcc1" presStyleIdx="0" presStyleCnt="3">
        <dgm:presLayoutVars>
          <dgm:bulletEnabled val="1"/>
        </dgm:presLayoutVars>
      </dgm:prSet>
      <dgm:spPr/>
      <dgm:t>
        <a:bodyPr/>
        <a:lstStyle/>
        <a:p>
          <a:endParaRPr lang="id-ID"/>
        </a:p>
      </dgm:t>
    </dgm:pt>
    <dgm:pt modelId="{44CA0F59-DA6F-40A3-A348-FB3EB2B1E9D4}" type="pres">
      <dgm:prSet presAssocID="{D9DBF3BD-2942-4593-9CED-7AE1ED06F0F7}" presName="sp" presStyleCnt="0"/>
      <dgm:spPr/>
    </dgm:pt>
    <dgm:pt modelId="{1E050A99-B26F-43FB-BFA6-6F5016B4D23C}" type="pres">
      <dgm:prSet presAssocID="{39BE8144-8D33-4BBD-86FC-AC0BC993DDA1}" presName="composite" presStyleCnt="0"/>
      <dgm:spPr/>
    </dgm:pt>
    <dgm:pt modelId="{A5EE4635-BE25-414F-A942-EF76FF70597E}" type="pres">
      <dgm:prSet presAssocID="{39BE8144-8D33-4BBD-86FC-AC0BC993DDA1}" presName="parentText" presStyleLbl="alignNode1" presStyleIdx="1" presStyleCnt="3">
        <dgm:presLayoutVars>
          <dgm:chMax val="1"/>
          <dgm:bulletEnabled val="1"/>
        </dgm:presLayoutVars>
      </dgm:prSet>
      <dgm:spPr/>
      <dgm:t>
        <a:bodyPr/>
        <a:lstStyle/>
        <a:p>
          <a:endParaRPr lang="id-ID"/>
        </a:p>
      </dgm:t>
    </dgm:pt>
    <dgm:pt modelId="{CEA0FF42-0164-409D-84F1-A2C120D2A462}" type="pres">
      <dgm:prSet presAssocID="{39BE8144-8D33-4BBD-86FC-AC0BC993DDA1}" presName="descendantText" presStyleLbl="alignAcc1" presStyleIdx="1" presStyleCnt="3" custLinFactNeighborX="474" custLinFactNeighborY="-2797">
        <dgm:presLayoutVars>
          <dgm:bulletEnabled val="1"/>
        </dgm:presLayoutVars>
      </dgm:prSet>
      <dgm:spPr/>
      <dgm:t>
        <a:bodyPr/>
        <a:lstStyle/>
        <a:p>
          <a:endParaRPr lang="id-ID"/>
        </a:p>
      </dgm:t>
    </dgm:pt>
    <dgm:pt modelId="{EA57E91C-8A79-4443-BB1A-9F0F37A37923}" type="pres">
      <dgm:prSet presAssocID="{045EB544-2050-400F-9D3C-6EF6B4D1D55D}" presName="sp" presStyleCnt="0"/>
      <dgm:spPr/>
    </dgm:pt>
    <dgm:pt modelId="{CEFA9A8B-F58F-468A-9843-D7423CA01456}" type="pres">
      <dgm:prSet presAssocID="{81C18F8F-5C58-4170-A8F3-F3B659A98CE9}" presName="composite" presStyleCnt="0"/>
      <dgm:spPr/>
    </dgm:pt>
    <dgm:pt modelId="{ECF66629-9AC8-4F11-85AC-9458B22A0B14}" type="pres">
      <dgm:prSet presAssocID="{81C18F8F-5C58-4170-A8F3-F3B659A98CE9}" presName="parentText" presStyleLbl="alignNode1" presStyleIdx="2" presStyleCnt="3">
        <dgm:presLayoutVars>
          <dgm:chMax val="1"/>
          <dgm:bulletEnabled val="1"/>
        </dgm:presLayoutVars>
      </dgm:prSet>
      <dgm:spPr/>
      <dgm:t>
        <a:bodyPr/>
        <a:lstStyle/>
        <a:p>
          <a:endParaRPr lang="id-ID"/>
        </a:p>
      </dgm:t>
    </dgm:pt>
    <dgm:pt modelId="{38A32C37-E72C-4230-A3AA-CB80E1D1BAFD}" type="pres">
      <dgm:prSet presAssocID="{81C18F8F-5C58-4170-A8F3-F3B659A98CE9}" presName="descendantText" presStyleLbl="alignAcc1" presStyleIdx="2" presStyleCnt="3">
        <dgm:presLayoutVars>
          <dgm:bulletEnabled val="1"/>
        </dgm:presLayoutVars>
      </dgm:prSet>
      <dgm:spPr/>
      <dgm:t>
        <a:bodyPr/>
        <a:lstStyle/>
        <a:p>
          <a:endParaRPr lang="id-ID"/>
        </a:p>
      </dgm:t>
    </dgm:pt>
  </dgm:ptLst>
  <dgm:cxnLst>
    <dgm:cxn modelId="{598FE82F-A913-4581-9D16-A2D3FE2D7A25}" srcId="{6C370409-E3D1-4F07-AA93-3B89EE0EEF98}" destId="{4975CC33-E1DD-40D6-AFB5-2F83EDE5F16B}" srcOrd="0" destOrd="0" parTransId="{09EED41B-2224-4B28-A509-5AC649F2021D}" sibTransId="{D9DBF3BD-2942-4593-9CED-7AE1ED06F0F7}"/>
    <dgm:cxn modelId="{A4FBD3B1-AB3F-46A2-9C2B-1FDD52D7E3CC}" type="presOf" srcId="{85F99F8D-13E1-4361-8AD3-04C5E75BEB63}" destId="{38A32C37-E72C-4230-A3AA-CB80E1D1BAFD}" srcOrd="0" destOrd="0" presId="urn:microsoft.com/office/officeart/2005/8/layout/chevron2"/>
    <dgm:cxn modelId="{50BD4DAE-EF56-4750-8DAB-2899C068C7A7}" srcId="{39BE8144-8D33-4BBD-86FC-AC0BC993DDA1}" destId="{BD0C9379-1393-4E05-8024-0632B90FC289}" srcOrd="0" destOrd="0" parTransId="{B0293105-4A08-4F15-9C7E-2900FD518D2E}" sibTransId="{051D44A6-23ED-4D53-B841-CA82EAD0FBCE}"/>
    <dgm:cxn modelId="{F796FF34-5D8D-47BF-ABAE-28E08985D5F6}" srcId="{6C370409-E3D1-4F07-AA93-3B89EE0EEF98}" destId="{81C18F8F-5C58-4170-A8F3-F3B659A98CE9}" srcOrd="2" destOrd="0" parTransId="{8334AAAF-4FEB-474D-8A59-0DB6FAE2865C}" sibTransId="{CF346BBA-1090-41AE-AFD9-DC01A7EA5CF4}"/>
    <dgm:cxn modelId="{93E0F3B5-184F-4FFC-BBC5-550501FA6716}" type="presOf" srcId="{BD0C9379-1393-4E05-8024-0632B90FC289}" destId="{CEA0FF42-0164-409D-84F1-A2C120D2A462}" srcOrd="0" destOrd="0" presId="urn:microsoft.com/office/officeart/2005/8/layout/chevron2"/>
    <dgm:cxn modelId="{DF0463BA-01DB-4C31-AEB9-92433017DE2B}" type="presOf" srcId="{746BEB8C-DEC2-44B2-AFD3-FD6616546313}" destId="{159D164A-8C29-4BE4-921A-332EFCDE067F}" srcOrd="0" destOrd="0" presId="urn:microsoft.com/office/officeart/2005/8/layout/chevron2"/>
    <dgm:cxn modelId="{F05A0153-0D6E-4ECE-9BF0-3F3F611AD950}" type="presOf" srcId="{81C18F8F-5C58-4170-A8F3-F3B659A98CE9}" destId="{ECF66629-9AC8-4F11-85AC-9458B22A0B14}" srcOrd="0" destOrd="0" presId="urn:microsoft.com/office/officeart/2005/8/layout/chevron2"/>
    <dgm:cxn modelId="{5BE633C5-5E0F-47F9-9897-44776214FE36}" srcId="{4975CC33-E1DD-40D6-AFB5-2F83EDE5F16B}" destId="{746BEB8C-DEC2-44B2-AFD3-FD6616546313}" srcOrd="0" destOrd="0" parTransId="{AF5368AB-BAAE-496C-92B1-859C94299740}" sibTransId="{B26D4F1D-C1B1-4F73-8EB1-DDB55D4DE56A}"/>
    <dgm:cxn modelId="{B0BDF8BE-29AF-454C-A8EE-29090D4A526D}" srcId="{81C18F8F-5C58-4170-A8F3-F3B659A98CE9}" destId="{85F99F8D-13E1-4361-8AD3-04C5E75BEB63}" srcOrd="0" destOrd="0" parTransId="{2451D565-6661-4766-BFE3-6EF8AE0A788E}" sibTransId="{BC04DF75-139C-4688-9C9E-8EE4CD647A11}"/>
    <dgm:cxn modelId="{B3B76E86-9F0C-4C42-9532-197B1029D1A1}" type="presOf" srcId="{6C370409-E3D1-4F07-AA93-3B89EE0EEF98}" destId="{8E124E77-AC7D-4C93-B816-55597998432D}" srcOrd="0" destOrd="0" presId="urn:microsoft.com/office/officeart/2005/8/layout/chevron2"/>
    <dgm:cxn modelId="{10EAE544-D691-4A33-9F3A-A0FCE26297DD}" type="presOf" srcId="{4975CC33-E1DD-40D6-AFB5-2F83EDE5F16B}" destId="{36156653-396D-4CBD-A44B-AB680B56B60B}" srcOrd="0" destOrd="0" presId="urn:microsoft.com/office/officeart/2005/8/layout/chevron2"/>
    <dgm:cxn modelId="{08FAB79C-7149-4103-91EB-D7C674BDF23A}" srcId="{6C370409-E3D1-4F07-AA93-3B89EE0EEF98}" destId="{39BE8144-8D33-4BBD-86FC-AC0BC993DDA1}" srcOrd="1" destOrd="0" parTransId="{C0F1C328-F8E3-4D5A-9E6D-B456C008F824}" sibTransId="{045EB544-2050-400F-9D3C-6EF6B4D1D55D}"/>
    <dgm:cxn modelId="{2763E2C2-9EC6-4DB1-9388-31C1D5B36D12}" type="presOf" srcId="{39BE8144-8D33-4BBD-86FC-AC0BC993DDA1}" destId="{A5EE4635-BE25-414F-A942-EF76FF70597E}" srcOrd="0" destOrd="0" presId="urn:microsoft.com/office/officeart/2005/8/layout/chevron2"/>
    <dgm:cxn modelId="{24E67C1A-DB39-4867-9B93-56576E61673C}" type="presParOf" srcId="{8E124E77-AC7D-4C93-B816-55597998432D}" destId="{2115BC57-77E8-4A8B-BCDA-7228EC2DD828}" srcOrd="0" destOrd="0" presId="urn:microsoft.com/office/officeart/2005/8/layout/chevron2"/>
    <dgm:cxn modelId="{6F6AE544-E6A6-4D5B-9A54-5971230BC7E1}" type="presParOf" srcId="{2115BC57-77E8-4A8B-BCDA-7228EC2DD828}" destId="{36156653-396D-4CBD-A44B-AB680B56B60B}" srcOrd="0" destOrd="0" presId="urn:microsoft.com/office/officeart/2005/8/layout/chevron2"/>
    <dgm:cxn modelId="{D02BB02C-E51E-43B0-B06D-6A98228FF385}" type="presParOf" srcId="{2115BC57-77E8-4A8B-BCDA-7228EC2DD828}" destId="{159D164A-8C29-4BE4-921A-332EFCDE067F}" srcOrd="1" destOrd="0" presId="urn:microsoft.com/office/officeart/2005/8/layout/chevron2"/>
    <dgm:cxn modelId="{AB539E54-E662-4DDB-85F6-07C1FE20AD15}" type="presParOf" srcId="{8E124E77-AC7D-4C93-B816-55597998432D}" destId="{44CA0F59-DA6F-40A3-A348-FB3EB2B1E9D4}" srcOrd="1" destOrd="0" presId="urn:microsoft.com/office/officeart/2005/8/layout/chevron2"/>
    <dgm:cxn modelId="{31B3671A-2CB4-4BF1-AEBA-57FB8C6858C3}" type="presParOf" srcId="{8E124E77-AC7D-4C93-B816-55597998432D}" destId="{1E050A99-B26F-43FB-BFA6-6F5016B4D23C}" srcOrd="2" destOrd="0" presId="urn:microsoft.com/office/officeart/2005/8/layout/chevron2"/>
    <dgm:cxn modelId="{B7E74856-7399-4402-818A-26FEA4B4FD71}" type="presParOf" srcId="{1E050A99-B26F-43FB-BFA6-6F5016B4D23C}" destId="{A5EE4635-BE25-414F-A942-EF76FF70597E}" srcOrd="0" destOrd="0" presId="urn:microsoft.com/office/officeart/2005/8/layout/chevron2"/>
    <dgm:cxn modelId="{C84F4718-3A79-4B16-973B-DF830E13E460}" type="presParOf" srcId="{1E050A99-B26F-43FB-BFA6-6F5016B4D23C}" destId="{CEA0FF42-0164-409D-84F1-A2C120D2A462}" srcOrd="1" destOrd="0" presId="urn:microsoft.com/office/officeart/2005/8/layout/chevron2"/>
    <dgm:cxn modelId="{C4FD92A8-BB18-484D-BF1C-01A65CBEE316}" type="presParOf" srcId="{8E124E77-AC7D-4C93-B816-55597998432D}" destId="{EA57E91C-8A79-4443-BB1A-9F0F37A37923}" srcOrd="3" destOrd="0" presId="urn:microsoft.com/office/officeart/2005/8/layout/chevron2"/>
    <dgm:cxn modelId="{84E3999D-D6CA-477C-9B50-A22F6074F9D9}" type="presParOf" srcId="{8E124E77-AC7D-4C93-B816-55597998432D}" destId="{CEFA9A8B-F58F-468A-9843-D7423CA01456}" srcOrd="4" destOrd="0" presId="urn:microsoft.com/office/officeart/2005/8/layout/chevron2"/>
    <dgm:cxn modelId="{CF34EBB6-0E7D-4EA6-8531-9FA54895605C}" type="presParOf" srcId="{CEFA9A8B-F58F-468A-9843-D7423CA01456}" destId="{ECF66629-9AC8-4F11-85AC-9458B22A0B14}" srcOrd="0" destOrd="0" presId="urn:microsoft.com/office/officeart/2005/8/layout/chevron2"/>
    <dgm:cxn modelId="{F01009F9-587C-47EC-AF59-ED4BC99D1A76}" type="presParOf" srcId="{CEFA9A8B-F58F-468A-9843-D7423CA01456}" destId="{38A32C37-E72C-4230-A3AA-CB80E1D1BAF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BA5101-E2E5-49F7-A484-D8F166A04A34}" type="doc">
      <dgm:prSet loTypeId="urn:microsoft.com/office/officeart/2005/8/layout/hProcess9" loCatId="process" qsTypeId="urn:microsoft.com/office/officeart/2005/8/quickstyle/3d2" qsCatId="3D" csTypeId="urn:microsoft.com/office/officeart/2005/8/colors/colorful4" csCatId="colorful" phldr="1"/>
      <dgm:spPr/>
    </dgm:pt>
    <dgm:pt modelId="{FF4E4626-F0F6-4110-97BC-0A90CE57231B}">
      <dgm:prSet phldrT="[Text]"/>
      <dgm:spPr/>
      <dgm:t>
        <a:bodyPr/>
        <a:lstStyle/>
        <a:p>
          <a:r>
            <a:rPr lang="id-ID" dirty="0" smtClean="0"/>
            <a:t>Fungsi Internal</a:t>
          </a:r>
          <a:endParaRPr lang="id-ID" dirty="0"/>
        </a:p>
      </dgm:t>
    </dgm:pt>
    <dgm:pt modelId="{D523E41A-DF5A-4C8C-9DDB-E8FB7059441F}" type="parTrans" cxnId="{2FEA5451-EC6B-4FA7-8C35-2DC3EFB2E64B}">
      <dgm:prSet/>
      <dgm:spPr/>
      <dgm:t>
        <a:bodyPr/>
        <a:lstStyle/>
        <a:p>
          <a:endParaRPr lang="id-ID"/>
        </a:p>
      </dgm:t>
    </dgm:pt>
    <dgm:pt modelId="{4F5C9D9D-C0EE-4B0B-AF87-A3849D983940}" type="sibTrans" cxnId="{2FEA5451-EC6B-4FA7-8C35-2DC3EFB2E64B}">
      <dgm:prSet/>
      <dgm:spPr/>
      <dgm:t>
        <a:bodyPr/>
        <a:lstStyle/>
        <a:p>
          <a:endParaRPr lang="id-ID"/>
        </a:p>
      </dgm:t>
    </dgm:pt>
    <dgm:pt modelId="{88222F6F-3FD4-471E-8669-7EDD30ACE0EA}">
      <dgm:prSet phldrT="[Text]"/>
      <dgm:spPr/>
      <dgm:t>
        <a:bodyPr/>
        <a:lstStyle/>
        <a:p>
          <a:r>
            <a:rPr lang="id-ID" dirty="0" smtClean="0"/>
            <a:t>Fungsi Eksternal</a:t>
          </a:r>
          <a:endParaRPr lang="id-ID" dirty="0"/>
        </a:p>
      </dgm:t>
    </dgm:pt>
    <dgm:pt modelId="{D35B24B2-15E7-4600-844C-B8AA60D9B390}" type="parTrans" cxnId="{72C0CAA2-BC80-4B42-B2B3-F97338364E42}">
      <dgm:prSet/>
      <dgm:spPr/>
      <dgm:t>
        <a:bodyPr/>
        <a:lstStyle/>
        <a:p>
          <a:endParaRPr lang="id-ID"/>
        </a:p>
      </dgm:t>
    </dgm:pt>
    <dgm:pt modelId="{330243F5-4044-4A55-AD3A-32E1C5895D8A}" type="sibTrans" cxnId="{72C0CAA2-BC80-4B42-B2B3-F97338364E42}">
      <dgm:prSet/>
      <dgm:spPr/>
      <dgm:t>
        <a:bodyPr/>
        <a:lstStyle/>
        <a:p>
          <a:endParaRPr lang="id-ID"/>
        </a:p>
      </dgm:t>
    </dgm:pt>
    <dgm:pt modelId="{0151826C-01D5-4B6B-8524-80171D91816D}" type="pres">
      <dgm:prSet presAssocID="{30BA5101-E2E5-49F7-A484-D8F166A04A34}" presName="CompostProcess" presStyleCnt="0">
        <dgm:presLayoutVars>
          <dgm:dir/>
          <dgm:resizeHandles val="exact"/>
        </dgm:presLayoutVars>
      </dgm:prSet>
      <dgm:spPr/>
    </dgm:pt>
    <dgm:pt modelId="{51A8A837-D18F-4C32-A07F-231CDEC0E5E4}" type="pres">
      <dgm:prSet presAssocID="{30BA5101-E2E5-49F7-A484-D8F166A04A34}" presName="arrow" presStyleLbl="bgShp" presStyleIdx="0" presStyleCnt="1"/>
      <dgm:spPr/>
    </dgm:pt>
    <dgm:pt modelId="{01AF150A-233E-4CDA-A599-57D79582F88A}" type="pres">
      <dgm:prSet presAssocID="{30BA5101-E2E5-49F7-A484-D8F166A04A34}" presName="linearProcess" presStyleCnt="0"/>
      <dgm:spPr/>
    </dgm:pt>
    <dgm:pt modelId="{D7C936B0-7713-40A2-A249-DD3DFFF33F61}" type="pres">
      <dgm:prSet presAssocID="{FF4E4626-F0F6-4110-97BC-0A90CE57231B}" presName="textNode" presStyleLbl="node1" presStyleIdx="0" presStyleCnt="2" custScaleX="100109" custScaleY="214285" custLinFactX="-5310" custLinFactNeighborX="-100000" custLinFactNeighborY="0">
        <dgm:presLayoutVars>
          <dgm:bulletEnabled val="1"/>
        </dgm:presLayoutVars>
      </dgm:prSet>
      <dgm:spPr/>
      <dgm:t>
        <a:bodyPr/>
        <a:lstStyle/>
        <a:p>
          <a:endParaRPr lang="id-ID"/>
        </a:p>
      </dgm:t>
    </dgm:pt>
    <dgm:pt modelId="{20FE37D5-85EE-4794-92ED-ACFC04E6EA01}" type="pres">
      <dgm:prSet presAssocID="{4F5C9D9D-C0EE-4B0B-AF87-A3849D983940}" presName="sibTrans" presStyleCnt="0"/>
      <dgm:spPr/>
    </dgm:pt>
    <dgm:pt modelId="{CE56D975-B15D-4D98-9897-BD99CABD69FA}" type="pres">
      <dgm:prSet presAssocID="{88222F6F-3FD4-471E-8669-7EDD30ACE0EA}" presName="textNode" presStyleLbl="node1" presStyleIdx="1" presStyleCnt="2" custScaleY="214285" custLinFactNeighborX="-93593" custLinFactNeighborY="0">
        <dgm:presLayoutVars>
          <dgm:bulletEnabled val="1"/>
        </dgm:presLayoutVars>
      </dgm:prSet>
      <dgm:spPr/>
      <dgm:t>
        <a:bodyPr/>
        <a:lstStyle/>
        <a:p>
          <a:endParaRPr lang="id-ID"/>
        </a:p>
      </dgm:t>
    </dgm:pt>
  </dgm:ptLst>
  <dgm:cxnLst>
    <dgm:cxn modelId="{919BEC7A-90BD-4615-AACC-B2417861A5D7}" type="presOf" srcId="{30BA5101-E2E5-49F7-A484-D8F166A04A34}" destId="{0151826C-01D5-4B6B-8524-80171D91816D}" srcOrd="0" destOrd="0" presId="urn:microsoft.com/office/officeart/2005/8/layout/hProcess9"/>
    <dgm:cxn modelId="{2FEA5451-EC6B-4FA7-8C35-2DC3EFB2E64B}" srcId="{30BA5101-E2E5-49F7-A484-D8F166A04A34}" destId="{FF4E4626-F0F6-4110-97BC-0A90CE57231B}" srcOrd="0" destOrd="0" parTransId="{D523E41A-DF5A-4C8C-9DDB-E8FB7059441F}" sibTransId="{4F5C9D9D-C0EE-4B0B-AF87-A3849D983940}"/>
    <dgm:cxn modelId="{FB5FDD90-651B-4715-A643-AC49D3B58B03}" type="presOf" srcId="{FF4E4626-F0F6-4110-97BC-0A90CE57231B}" destId="{D7C936B0-7713-40A2-A249-DD3DFFF33F61}" srcOrd="0" destOrd="0" presId="urn:microsoft.com/office/officeart/2005/8/layout/hProcess9"/>
    <dgm:cxn modelId="{72C0CAA2-BC80-4B42-B2B3-F97338364E42}" srcId="{30BA5101-E2E5-49F7-A484-D8F166A04A34}" destId="{88222F6F-3FD4-471E-8669-7EDD30ACE0EA}" srcOrd="1" destOrd="0" parTransId="{D35B24B2-15E7-4600-844C-B8AA60D9B390}" sibTransId="{330243F5-4044-4A55-AD3A-32E1C5895D8A}"/>
    <dgm:cxn modelId="{583AD46F-1E21-492F-B2EB-A5D5D6753BE0}" type="presOf" srcId="{88222F6F-3FD4-471E-8669-7EDD30ACE0EA}" destId="{CE56D975-B15D-4D98-9897-BD99CABD69FA}" srcOrd="0" destOrd="0" presId="urn:microsoft.com/office/officeart/2005/8/layout/hProcess9"/>
    <dgm:cxn modelId="{C4ABDD4B-4EC7-46AD-933C-3D1469208F39}" type="presParOf" srcId="{0151826C-01D5-4B6B-8524-80171D91816D}" destId="{51A8A837-D18F-4C32-A07F-231CDEC0E5E4}" srcOrd="0" destOrd="0" presId="urn:microsoft.com/office/officeart/2005/8/layout/hProcess9"/>
    <dgm:cxn modelId="{0964E3CD-57EC-422B-9D5A-11C07FC98654}" type="presParOf" srcId="{0151826C-01D5-4B6B-8524-80171D91816D}" destId="{01AF150A-233E-4CDA-A599-57D79582F88A}" srcOrd="1" destOrd="0" presId="urn:microsoft.com/office/officeart/2005/8/layout/hProcess9"/>
    <dgm:cxn modelId="{AFF675D0-3022-466C-82D1-1338B6A9D693}" type="presParOf" srcId="{01AF150A-233E-4CDA-A599-57D79582F88A}" destId="{D7C936B0-7713-40A2-A249-DD3DFFF33F61}" srcOrd="0" destOrd="0" presId="urn:microsoft.com/office/officeart/2005/8/layout/hProcess9"/>
    <dgm:cxn modelId="{486996CC-4664-45FD-9527-938006C6E4E6}" type="presParOf" srcId="{01AF150A-233E-4CDA-A599-57D79582F88A}" destId="{20FE37D5-85EE-4794-92ED-ACFC04E6EA01}" srcOrd="1" destOrd="0" presId="urn:microsoft.com/office/officeart/2005/8/layout/hProcess9"/>
    <dgm:cxn modelId="{F6BC6E77-D5A7-47F6-BF09-449BFF703EF9}" type="presParOf" srcId="{01AF150A-233E-4CDA-A599-57D79582F88A}" destId="{CE56D975-B15D-4D98-9897-BD99CABD69FA}"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995216-1093-4CBD-BB67-AB5CEFACADA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id-ID"/>
        </a:p>
      </dgm:t>
    </dgm:pt>
    <dgm:pt modelId="{4C648168-1AD7-4713-B663-9E25E77B477B}">
      <dgm:prSet phldrT="[Text]"/>
      <dgm:spPr/>
      <dgm:t>
        <a:bodyPr/>
        <a:lstStyle/>
        <a:p>
          <a:r>
            <a:rPr lang="id-ID" dirty="0" smtClean="0"/>
            <a:t>( RELEVAN ) Akuntansi lingkungan harus memberikan informasi  yang  valid  terkait  dengan  manfaat- biaya  pelestarian  yang  dapat  memberikan dukungan dalam pengambilan keputusan </a:t>
          </a:r>
          <a:r>
            <a:rPr lang="id-ID" i="1" dirty="0" smtClean="0"/>
            <a:t>stakeholder</a:t>
          </a:r>
          <a:endParaRPr lang="id-ID" dirty="0"/>
        </a:p>
      </dgm:t>
    </dgm:pt>
    <dgm:pt modelId="{1E595A81-A472-41B1-953B-A6F43BB798C7}" type="parTrans" cxnId="{07908CFB-24FF-4894-A072-2F5AC1353372}">
      <dgm:prSet/>
      <dgm:spPr/>
      <dgm:t>
        <a:bodyPr/>
        <a:lstStyle/>
        <a:p>
          <a:endParaRPr lang="id-ID"/>
        </a:p>
      </dgm:t>
    </dgm:pt>
    <dgm:pt modelId="{4683C6FA-6D3E-414C-8245-2CD5B44DFDC3}" type="sibTrans" cxnId="{07908CFB-24FF-4894-A072-2F5AC1353372}">
      <dgm:prSet/>
      <dgm:spPr/>
      <dgm:t>
        <a:bodyPr/>
        <a:lstStyle/>
        <a:p>
          <a:endParaRPr lang="id-ID"/>
        </a:p>
      </dgm:t>
    </dgm:pt>
    <dgm:pt modelId="{E455505B-0E27-4875-AE6E-A9EC3BCF625A}">
      <dgm:prSet phldrT="[Text]"/>
      <dgm:spPr/>
      <dgm:t>
        <a:bodyPr/>
        <a:lstStyle/>
        <a:p>
          <a:r>
            <a:rPr lang="id-ID" dirty="0" smtClean="0"/>
            <a:t>( MUDAH DIPAHAMI ) Dengan tujuan pengungkapan data akuntansi lingkungan yang  mudah  untuk  dipahami, akun- tansi lingkungan harus menghilangkan setiap kemungkinan timbulnya penilaian yang keliru tentang kegiatan perlindungan lingkungan perusahaan</a:t>
          </a:r>
          <a:endParaRPr lang="id-ID" dirty="0"/>
        </a:p>
      </dgm:t>
    </dgm:pt>
    <dgm:pt modelId="{B806E56B-50E2-452D-AF89-4D6D4295C5CE}" type="parTrans" cxnId="{413AF512-F49A-4E1C-B22E-47D4E0D6FDE3}">
      <dgm:prSet/>
      <dgm:spPr/>
      <dgm:t>
        <a:bodyPr/>
        <a:lstStyle/>
        <a:p>
          <a:endParaRPr lang="id-ID"/>
        </a:p>
      </dgm:t>
    </dgm:pt>
    <dgm:pt modelId="{D591EC24-CB06-49A0-81BA-A968C4315834}" type="sibTrans" cxnId="{413AF512-F49A-4E1C-B22E-47D4E0D6FDE3}">
      <dgm:prSet/>
      <dgm:spPr/>
      <dgm:t>
        <a:bodyPr/>
        <a:lstStyle/>
        <a:p>
          <a:endParaRPr lang="id-ID"/>
        </a:p>
      </dgm:t>
    </dgm:pt>
    <dgm:pt modelId="{920355F4-A35C-46A5-BC3A-AF95BF387432}">
      <dgm:prSet phldrT="[Text]"/>
      <dgm:spPr/>
      <dgm:t>
        <a:bodyPr/>
        <a:lstStyle/>
        <a:p>
          <a:r>
            <a:rPr lang="id-ID" dirty="0" smtClean="0"/>
            <a:t>( DAPAT DIBANDINGKAN ) Akuntansi dapat dibandingkan  dari  tahun ke tahun  bagi  sebuah  perusahaan  dan  juga  dapat diba ndi n gkan antarperusahaan yang berbeda di sektor yang sama. Adalah penting untuk memastikan keterbandingan agar tidak menciptakan kesalahpahaman antara </a:t>
          </a:r>
          <a:r>
            <a:rPr lang="id-ID" i="1" dirty="0" smtClean="0"/>
            <a:t>stakeholder</a:t>
          </a:r>
          <a:endParaRPr lang="id-ID" dirty="0"/>
        </a:p>
      </dgm:t>
    </dgm:pt>
    <dgm:pt modelId="{A745350F-010B-4FDA-B17F-859AA3E7A3BE}" type="parTrans" cxnId="{CCDDBE48-4D3D-4670-8A35-EBF7E8C906C7}">
      <dgm:prSet/>
      <dgm:spPr/>
      <dgm:t>
        <a:bodyPr/>
        <a:lstStyle/>
        <a:p>
          <a:endParaRPr lang="id-ID"/>
        </a:p>
      </dgm:t>
    </dgm:pt>
    <dgm:pt modelId="{EF825D22-E501-4BCA-9CFD-3D64D5206FE5}" type="sibTrans" cxnId="{CCDDBE48-4D3D-4670-8A35-EBF7E8C906C7}">
      <dgm:prSet/>
      <dgm:spPr/>
      <dgm:t>
        <a:bodyPr/>
        <a:lstStyle/>
        <a:p>
          <a:endParaRPr lang="id-ID"/>
        </a:p>
      </dgm:t>
    </dgm:pt>
    <dgm:pt modelId="{1B942FE5-DF01-4F4E-9856-8630CEB3B8A3}">
      <dgm:prSet/>
      <dgm:spPr/>
      <dgm:t>
        <a:bodyPr/>
        <a:lstStyle/>
        <a:p>
          <a:r>
            <a:rPr lang="id-ID" dirty="0" smtClean="0"/>
            <a:t> ( HANDAL ) Akuntansi lingkungan harus menghilangkan data yang tidak akurat atau bias dan dapat memberikan bantuan dalam membangun kepercayaan dan keandalan </a:t>
          </a:r>
          <a:r>
            <a:rPr lang="id-ID" i="1" dirty="0" smtClean="0"/>
            <a:t>stakeholder</a:t>
          </a:r>
          <a:endParaRPr lang="id-ID" dirty="0"/>
        </a:p>
      </dgm:t>
    </dgm:pt>
    <dgm:pt modelId="{14D55784-1E52-4545-9D98-6DB1074C3E5C}" type="parTrans" cxnId="{668B41CC-87A2-45F8-BBEA-6F20CF1070D0}">
      <dgm:prSet/>
      <dgm:spPr/>
      <dgm:t>
        <a:bodyPr/>
        <a:lstStyle/>
        <a:p>
          <a:endParaRPr lang="id-ID"/>
        </a:p>
      </dgm:t>
    </dgm:pt>
    <dgm:pt modelId="{FA02D2CE-7A9F-4B42-9482-A9D460E5F589}" type="sibTrans" cxnId="{668B41CC-87A2-45F8-BBEA-6F20CF1070D0}">
      <dgm:prSet/>
      <dgm:spPr/>
      <dgm:t>
        <a:bodyPr/>
        <a:lstStyle/>
        <a:p>
          <a:endParaRPr lang="id-ID"/>
        </a:p>
      </dgm:t>
    </dgm:pt>
    <dgm:pt modelId="{2D298AAA-C93D-4F6D-BC94-427236489776}">
      <dgm:prSet/>
      <dgm:spPr/>
      <dgm:t>
        <a:bodyPr/>
        <a:lstStyle/>
        <a:p>
          <a:r>
            <a:rPr lang="id-ID" dirty="0" smtClean="0"/>
            <a:t>( DAPAT DIBUKTIKAN ) Data akuntansi lingkungan harus diverifikasi dari sudut pandang objektif. Informasi yang dapat dibuktikan  adalah  hasil  yang  sama  dapat diperoleh   bila   menggunakan   tempat,   standar, dan metode yang persis sama dengan yang digunakan oleh pihak yang menciptakan data</a:t>
          </a:r>
          <a:endParaRPr lang="id-ID" dirty="0"/>
        </a:p>
      </dgm:t>
    </dgm:pt>
    <dgm:pt modelId="{94489032-1BEE-4EB2-B1F2-697FABD105D2}" type="parTrans" cxnId="{73132139-070B-407B-A70A-0F8AE92A3D40}">
      <dgm:prSet/>
      <dgm:spPr/>
      <dgm:t>
        <a:bodyPr/>
        <a:lstStyle/>
        <a:p>
          <a:endParaRPr lang="id-ID"/>
        </a:p>
      </dgm:t>
    </dgm:pt>
    <dgm:pt modelId="{B0BFC690-99C2-4529-BEBB-7B8D73F1BF46}" type="sibTrans" cxnId="{73132139-070B-407B-A70A-0F8AE92A3D40}">
      <dgm:prSet/>
      <dgm:spPr/>
      <dgm:t>
        <a:bodyPr/>
        <a:lstStyle/>
        <a:p>
          <a:endParaRPr lang="id-ID"/>
        </a:p>
      </dgm:t>
    </dgm:pt>
    <dgm:pt modelId="{0B5DE8FA-0C11-4FA9-B843-291E70A962F8}" type="pres">
      <dgm:prSet presAssocID="{71995216-1093-4CBD-BB67-AB5CEFACADA2}" presName="diagram" presStyleCnt="0">
        <dgm:presLayoutVars>
          <dgm:dir/>
          <dgm:resizeHandles val="exact"/>
        </dgm:presLayoutVars>
      </dgm:prSet>
      <dgm:spPr/>
      <dgm:t>
        <a:bodyPr/>
        <a:lstStyle/>
        <a:p>
          <a:endParaRPr lang="id-ID"/>
        </a:p>
      </dgm:t>
    </dgm:pt>
    <dgm:pt modelId="{6B78F5D9-3F5B-4C21-8B4F-8B2A033FB510}" type="pres">
      <dgm:prSet presAssocID="{4C648168-1AD7-4713-B663-9E25E77B477B}" presName="node" presStyleLbl="node1" presStyleIdx="0" presStyleCnt="5" custScaleX="154686" custScaleY="124825">
        <dgm:presLayoutVars>
          <dgm:bulletEnabled val="1"/>
        </dgm:presLayoutVars>
      </dgm:prSet>
      <dgm:spPr/>
      <dgm:t>
        <a:bodyPr/>
        <a:lstStyle/>
        <a:p>
          <a:endParaRPr lang="id-ID"/>
        </a:p>
      </dgm:t>
    </dgm:pt>
    <dgm:pt modelId="{051F5AAE-5223-4EFE-8921-4EB133AB41B1}" type="pres">
      <dgm:prSet presAssocID="{4683C6FA-6D3E-414C-8245-2CD5B44DFDC3}" presName="sibTrans" presStyleCnt="0"/>
      <dgm:spPr/>
    </dgm:pt>
    <dgm:pt modelId="{B4DB5A9E-9325-495A-9072-E4EB6FD96535}" type="pres">
      <dgm:prSet presAssocID="{1B942FE5-DF01-4F4E-9856-8630CEB3B8A3}" presName="node" presStyleLbl="node1" presStyleIdx="1" presStyleCnt="5" custScaleX="153615" custScaleY="125155">
        <dgm:presLayoutVars>
          <dgm:bulletEnabled val="1"/>
        </dgm:presLayoutVars>
      </dgm:prSet>
      <dgm:spPr/>
      <dgm:t>
        <a:bodyPr/>
        <a:lstStyle/>
        <a:p>
          <a:endParaRPr lang="id-ID"/>
        </a:p>
      </dgm:t>
    </dgm:pt>
    <dgm:pt modelId="{F7D0F396-1B0C-445C-BD6A-5B3AACA3ED2A}" type="pres">
      <dgm:prSet presAssocID="{FA02D2CE-7A9F-4B42-9482-A9D460E5F589}" presName="sibTrans" presStyleCnt="0"/>
      <dgm:spPr/>
    </dgm:pt>
    <dgm:pt modelId="{3A40A58E-0C84-409E-9182-1846CB5F02D5}" type="pres">
      <dgm:prSet presAssocID="{E455505B-0E27-4875-AE6E-A9EC3BCF625A}" presName="node" presStyleLbl="node1" presStyleIdx="2" presStyleCnt="5" custScaleX="148653" custScaleY="112013">
        <dgm:presLayoutVars>
          <dgm:bulletEnabled val="1"/>
        </dgm:presLayoutVars>
      </dgm:prSet>
      <dgm:spPr/>
      <dgm:t>
        <a:bodyPr/>
        <a:lstStyle/>
        <a:p>
          <a:endParaRPr lang="id-ID"/>
        </a:p>
      </dgm:t>
    </dgm:pt>
    <dgm:pt modelId="{1AC3821B-5B7B-4F00-A6F2-CEE4587AFEC1}" type="pres">
      <dgm:prSet presAssocID="{D591EC24-CB06-49A0-81BA-A968C4315834}" presName="sibTrans" presStyleCnt="0"/>
      <dgm:spPr/>
    </dgm:pt>
    <dgm:pt modelId="{BE48E5C0-BB11-4787-BDE1-ED79729080C4}" type="pres">
      <dgm:prSet presAssocID="{920355F4-A35C-46A5-BC3A-AF95BF387432}" presName="node" presStyleLbl="node1" presStyleIdx="3" presStyleCnt="5" custScaleX="158852" custScaleY="112013">
        <dgm:presLayoutVars>
          <dgm:bulletEnabled val="1"/>
        </dgm:presLayoutVars>
      </dgm:prSet>
      <dgm:spPr/>
      <dgm:t>
        <a:bodyPr/>
        <a:lstStyle/>
        <a:p>
          <a:endParaRPr lang="id-ID"/>
        </a:p>
      </dgm:t>
    </dgm:pt>
    <dgm:pt modelId="{20F9EC1B-7982-489E-A724-D6F6E20428A6}" type="pres">
      <dgm:prSet presAssocID="{EF825D22-E501-4BCA-9CFD-3D64D5206FE5}" presName="sibTrans" presStyleCnt="0"/>
      <dgm:spPr/>
    </dgm:pt>
    <dgm:pt modelId="{A5454225-4B6E-4F5C-862B-47C3A90886B5}" type="pres">
      <dgm:prSet presAssocID="{2D298AAA-C93D-4F6D-BC94-427236489776}" presName="node" presStyleLbl="node1" presStyleIdx="4" presStyleCnt="5" custScaleX="191849">
        <dgm:presLayoutVars>
          <dgm:bulletEnabled val="1"/>
        </dgm:presLayoutVars>
      </dgm:prSet>
      <dgm:spPr/>
      <dgm:t>
        <a:bodyPr/>
        <a:lstStyle/>
        <a:p>
          <a:endParaRPr lang="id-ID"/>
        </a:p>
      </dgm:t>
    </dgm:pt>
  </dgm:ptLst>
  <dgm:cxnLst>
    <dgm:cxn modelId="{BDC92283-E2E3-4DDE-953E-37FBD44B698B}" type="presOf" srcId="{1B942FE5-DF01-4F4E-9856-8630CEB3B8A3}" destId="{B4DB5A9E-9325-495A-9072-E4EB6FD96535}" srcOrd="0" destOrd="0" presId="urn:microsoft.com/office/officeart/2005/8/layout/default"/>
    <dgm:cxn modelId="{0E685CB5-E53A-4339-890B-926A9104B204}" type="presOf" srcId="{71995216-1093-4CBD-BB67-AB5CEFACADA2}" destId="{0B5DE8FA-0C11-4FA9-B843-291E70A962F8}" srcOrd="0" destOrd="0" presId="urn:microsoft.com/office/officeart/2005/8/layout/default"/>
    <dgm:cxn modelId="{81B25390-C0CC-4B1D-A80B-C4DD0E5C4D13}" type="presOf" srcId="{E455505B-0E27-4875-AE6E-A9EC3BCF625A}" destId="{3A40A58E-0C84-409E-9182-1846CB5F02D5}" srcOrd="0" destOrd="0" presId="urn:microsoft.com/office/officeart/2005/8/layout/default"/>
    <dgm:cxn modelId="{F0C9460E-2246-44A1-8062-B2A0C39BB5E4}" type="presOf" srcId="{920355F4-A35C-46A5-BC3A-AF95BF387432}" destId="{BE48E5C0-BB11-4787-BDE1-ED79729080C4}" srcOrd="0" destOrd="0" presId="urn:microsoft.com/office/officeart/2005/8/layout/default"/>
    <dgm:cxn modelId="{73132139-070B-407B-A70A-0F8AE92A3D40}" srcId="{71995216-1093-4CBD-BB67-AB5CEFACADA2}" destId="{2D298AAA-C93D-4F6D-BC94-427236489776}" srcOrd="4" destOrd="0" parTransId="{94489032-1BEE-4EB2-B1F2-697FABD105D2}" sibTransId="{B0BFC690-99C2-4529-BEBB-7B8D73F1BF46}"/>
    <dgm:cxn modelId="{413AF512-F49A-4E1C-B22E-47D4E0D6FDE3}" srcId="{71995216-1093-4CBD-BB67-AB5CEFACADA2}" destId="{E455505B-0E27-4875-AE6E-A9EC3BCF625A}" srcOrd="2" destOrd="0" parTransId="{B806E56B-50E2-452D-AF89-4D6D4295C5CE}" sibTransId="{D591EC24-CB06-49A0-81BA-A968C4315834}"/>
    <dgm:cxn modelId="{07908CFB-24FF-4894-A072-2F5AC1353372}" srcId="{71995216-1093-4CBD-BB67-AB5CEFACADA2}" destId="{4C648168-1AD7-4713-B663-9E25E77B477B}" srcOrd="0" destOrd="0" parTransId="{1E595A81-A472-41B1-953B-A6F43BB798C7}" sibTransId="{4683C6FA-6D3E-414C-8245-2CD5B44DFDC3}"/>
    <dgm:cxn modelId="{CCDDBE48-4D3D-4670-8A35-EBF7E8C906C7}" srcId="{71995216-1093-4CBD-BB67-AB5CEFACADA2}" destId="{920355F4-A35C-46A5-BC3A-AF95BF387432}" srcOrd="3" destOrd="0" parTransId="{A745350F-010B-4FDA-B17F-859AA3E7A3BE}" sibTransId="{EF825D22-E501-4BCA-9CFD-3D64D5206FE5}"/>
    <dgm:cxn modelId="{261A6276-22EF-4926-AD8E-8E74938A8A11}" type="presOf" srcId="{4C648168-1AD7-4713-B663-9E25E77B477B}" destId="{6B78F5D9-3F5B-4C21-8B4F-8B2A033FB510}" srcOrd="0" destOrd="0" presId="urn:microsoft.com/office/officeart/2005/8/layout/default"/>
    <dgm:cxn modelId="{668B41CC-87A2-45F8-BBEA-6F20CF1070D0}" srcId="{71995216-1093-4CBD-BB67-AB5CEFACADA2}" destId="{1B942FE5-DF01-4F4E-9856-8630CEB3B8A3}" srcOrd="1" destOrd="0" parTransId="{14D55784-1E52-4545-9D98-6DB1074C3E5C}" sibTransId="{FA02D2CE-7A9F-4B42-9482-A9D460E5F589}"/>
    <dgm:cxn modelId="{975A80F2-4C15-4045-AF11-B338C2E7FF7A}" type="presOf" srcId="{2D298AAA-C93D-4F6D-BC94-427236489776}" destId="{A5454225-4B6E-4F5C-862B-47C3A90886B5}" srcOrd="0" destOrd="0" presId="urn:microsoft.com/office/officeart/2005/8/layout/default"/>
    <dgm:cxn modelId="{A33EE380-8660-4FFE-9F01-D4ACAFD6EBB8}" type="presParOf" srcId="{0B5DE8FA-0C11-4FA9-B843-291E70A962F8}" destId="{6B78F5D9-3F5B-4C21-8B4F-8B2A033FB510}" srcOrd="0" destOrd="0" presId="urn:microsoft.com/office/officeart/2005/8/layout/default"/>
    <dgm:cxn modelId="{1D0B0A6E-E2B1-4ED1-90B4-3C5F4CA732BC}" type="presParOf" srcId="{0B5DE8FA-0C11-4FA9-B843-291E70A962F8}" destId="{051F5AAE-5223-4EFE-8921-4EB133AB41B1}" srcOrd="1" destOrd="0" presId="urn:microsoft.com/office/officeart/2005/8/layout/default"/>
    <dgm:cxn modelId="{301F7BE6-87B8-4F22-B1D7-FC250D11B272}" type="presParOf" srcId="{0B5DE8FA-0C11-4FA9-B843-291E70A962F8}" destId="{B4DB5A9E-9325-495A-9072-E4EB6FD96535}" srcOrd="2" destOrd="0" presId="urn:microsoft.com/office/officeart/2005/8/layout/default"/>
    <dgm:cxn modelId="{C4B0707E-2AAA-40E5-8A8B-D437CF6AA5CB}" type="presParOf" srcId="{0B5DE8FA-0C11-4FA9-B843-291E70A962F8}" destId="{F7D0F396-1B0C-445C-BD6A-5B3AACA3ED2A}" srcOrd="3" destOrd="0" presId="urn:microsoft.com/office/officeart/2005/8/layout/default"/>
    <dgm:cxn modelId="{D64B3F4C-89C5-4A60-87F7-EE86F5DAD7BF}" type="presParOf" srcId="{0B5DE8FA-0C11-4FA9-B843-291E70A962F8}" destId="{3A40A58E-0C84-409E-9182-1846CB5F02D5}" srcOrd="4" destOrd="0" presId="urn:microsoft.com/office/officeart/2005/8/layout/default"/>
    <dgm:cxn modelId="{AFE54AF5-4401-453C-877D-1A261FA25F19}" type="presParOf" srcId="{0B5DE8FA-0C11-4FA9-B843-291E70A962F8}" destId="{1AC3821B-5B7B-4F00-A6F2-CEE4587AFEC1}" srcOrd="5" destOrd="0" presId="urn:microsoft.com/office/officeart/2005/8/layout/default"/>
    <dgm:cxn modelId="{2A1763BC-44F2-41A8-BCC6-CD37B6739BBD}" type="presParOf" srcId="{0B5DE8FA-0C11-4FA9-B843-291E70A962F8}" destId="{BE48E5C0-BB11-4787-BDE1-ED79729080C4}" srcOrd="6" destOrd="0" presId="urn:microsoft.com/office/officeart/2005/8/layout/default"/>
    <dgm:cxn modelId="{489989E1-467D-4E3F-A83F-04DB7200EBC0}" type="presParOf" srcId="{0B5DE8FA-0C11-4FA9-B843-291E70A962F8}" destId="{20F9EC1B-7982-489E-A724-D6F6E20428A6}" srcOrd="7" destOrd="0" presId="urn:microsoft.com/office/officeart/2005/8/layout/default"/>
    <dgm:cxn modelId="{7D075A0E-95FF-4CEE-A249-AD42548E2118}" type="presParOf" srcId="{0B5DE8FA-0C11-4FA9-B843-291E70A962F8}" destId="{A5454225-4B6E-4F5C-862B-47C3A90886B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738C155-95C9-45DE-AA3B-CB0A291AC87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615CCA4C-BB5D-4FC5-8CA1-226C002CC307}">
      <dgm:prSet phldrT="[Text]" custT="1">
        <dgm:style>
          <a:lnRef idx="1">
            <a:schemeClr val="accent5"/>
          </a:lnRef>
          <a:fillRef idx="2">
            <a:schemeClr val="accent5"/>
          </a:fillRef>
          <a:effectRef idx="1">
            <a:schemeClr val="accent5"/>
          </a:effectRef>
          <a:fontRef idx="minor">
            <a:schemeClr val="dk1"/>
          </a:fontRef>
        </dgm:style>
      </dgm:prSet>
      <dgm:spPr/>
      <dgm:t>
        <a:bodyPr/>
        <a:lstStyle/>
        <a:p>
          <a:pPr marL="0" indent="0" algn="l">
            <a:tabLst/>
          </a:pPr>
          <a:r>
            <a:rPr lang="id-ID" sz="1600" dirty="0" smtClean="0"/>
            <a:t>Sustainability Development  (pembangunan berkelanjutan ) adalah bahwa pemba- ngunan perlu  memenuhi kebutuhan generasi saat ini sedemikian rupa tanpa harus mengurangi kemungkinan generasi masa datang memenuhi kebutuhannya</a:t>
          </a:r>
          <a:endParaRPr lang="id-ID" sz="1600" dirty="0"/>
        </a:p>
      </dgm:t>
    </dgm:pt>
    <dgm:pt modelId="{1ED695B4-7023-44C9-B283-45CD31E815A2}" type="parTrans" cxnId="{4787997A-B8C8-4BBE-8ACC-8B5DE5D8F81C}">
      <dgm:prSet/>
      <dgm:spPr/>
      <dgm:t>
        <a:bodyPr/>
        <a:lstStyle/>
        <a:p>
          <a:endParaRPr lang="id-ID"/>
        </a:p>
      </dgm:t>
    </dgm:pt>
    <dgm:pt modelId="{85C5C0C8-E7A2-4A9D-BF63-61DFE20D57A6}" type="sibTrans" cxnId="{4787997A-B8C8-4BBE-8ACC-8B5DE5D8F81C}">
      <dgm:prSet/>
      <dgm:spPr/>
      <dgm:t>
        <a:bodyPr/>
        <a:lstStyle/>
        <a:p>
          <a:endParaRPr lang="id-ID"/>
        </a:p>
      </dgm:t>
    </dgm:pt>
    <dgm:pt modelId="{17A67A3B-428C-4BA7-85DB-F15099DDA51C}">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id-ID" sz="1600" dirty="0" smtClean="0"/>
            <a:t>Corporate </a:t>
          </a:r>
          <a:r>
            <a:rPr lang="id-ID" sz="1600" i="1" dirty="0" smtClean="0"/>
            <a:t>Social Responsibility  (CSR) </a:t>
          </a:r>
          <a:r>
            <a:rPr lang="id-ID" sz="1600" dirty="0" smtClean="0"/>
            <a:t>adalah mekanisme bagi suatu organisasi untuk secara sukarela mengintegrasikan perhatian terhadap lingkungan dan sosial ke dalam  operasinya dan interaksinya dengan  </a:t>
          </a:r>
          <a:r>
            <a:rPr lang="id-ID" sz="1600" i="1" dirty="0" smtClean="0"/>
            <a:t>stakeholder  </a:t>
          </a:r>
          <a:r>
            <a:rPr lang="id-ID" sz="1600" dirty="0" smtClean="0"/>
            <a:t>yang  melebihi tanggung  jawab  di  bidang  hukum</a:t>
          </a:r>
          <a:endParaRPr lang="id-ID" sz="1600" dirty="0"/>
        </a:p>
      </dgm:t>
    </dgm:pt>
    <dgm:pt modelId="{ACCE5CC8-E7B3-48F0-B06E-AA39B0829584}" type="parTrans" cxnId="{E989FB7D-2B50-4C7F-9859-19D03AC0DF2A}">
      <dgm:prSet/>
      <dgm:spPr/>
      <dgm:t>
        <a:bodyPr/>
        <a:lstStyle/>
        <a:p>
          <a:endParaRPr lang="id-ID"/>
        </a:p>
      </dgm:t>
    </dgm:pt>
    <dgm:pt modelId="{5BCEB0C6-D300-495E-A28C-8B1B6CE1C0A6}" type="sibTrans" cxnId="{E989FB7D-2B50-4C7F-9859-19D03AC0DF2A}">
      <dgm:prSet/>
      <dgm:spPr/>
      <dgm:t>
        <a:bodyPr/>
        <a:lstStyle/>
        <a:p>
          <a:endParaRPr lang="id-ID"/>
        </a:p>
      </dgm:t>
    </dgm:pt>
    <dgm:pt modelId="{95AC9D6F-67AA-4E7F-BD2A-EA5394BE7191}">
      <dgm:prSet phldrT="[Text]">
        <dgm:style>
          <a:lnRef idx="1">
            <a:schemeClr val="accent1"/>
          </a:lnRef>
          <a:fillRef idx="2">
            <a:schemeClr val="accent1"/>
          </a:fillRef>
          <a:effectRef idx="1">
            <a:schemeClr val="accent1"/>
          </a:effectRef>
          <a:fontRef idx="minor">
            <a:schemeClr val="dk1"/>
          </a:fontRef>
        </dgm:style>
      </dgm:prSet>
      <dgm:spPr/>
      <dgm:t>
        <a:bodyPr/>
        <a:lstStyle/>
        <a:p>
          <a:r>
            <a:rPr lang="id-ID" dirty="0" smtClean="0"/>
            <a:t>Implikasi pembangunan berkelanjutan terhadap CSR adalah bahwa kegiatan CSR sebaiknya  diarahkan untuk mendukung tercapai- nya pembangunan berkelanjutan</a:t>
          </a:r>
          <a:endParaRPr lang="id-ID" dirty="0"/>
        </a:p>
      </dgm:t>
    </dgm:pt>
    <dgm:pt modelId="{5431F2AC-0808-457C-8033-8B21EDA25327}" type="parTrans" cxnId="{5496AAC6-3861-4322-95CD-A908D59B9C5E}">
      <dgm:prSet/>
      <dgm:spPr/>
      <dgm:t>
        <a:bodyPr/>
        <a:lstStyle/>
        <a:p>
          <a:endParaRPr lang="id-ID"/>
        </a:p>
      </dgm:t>
    </dgm:pt>
    <dgm:pt modelId="{F7E64066-6AAB-4841-B477-B078A647C8D1}" type="sibTrans" cxnId="{5496AAC6-3861-4322-95CD-A908D59B9C5E}">
      <dgm:prSet/>
      <dgm:spPr/>
      <dgm:t>
        <a:bodyPr/>
        <a:lstStyle/>
        <a:p>
          <a:endParaRPr lang="id-ID"/>
        </a:p>
      </dgm:t>
    </dgm:pt>
    <dgm:pt modelId="{AD29ADA4-BB38-4880-B8F0-2D2B5E4D24F2}" type="pres">
      <dgm:prSet presAssocID="{6738C155-95C9-45DE-AA3B-CB0A291AC879}" presName="outerComposite" presStyleCnt="0">
        <dgm:presLayoutVars>
          <dgm:chMax val="5"/>
          <dgm:dir/>
          <dgm:resizeHandles val="exact"/>
        </dgm:presLayoutVars>
      </dgm:prSet>
      <dgm:spPr/>
      <dgm:t>
        <a:bodyPr/>
        <a:lstStyle/>
        <a:p>
          <a:endParaRPr lang="id-ID"/>
        </a:p>
      </dgm:t>
    </dgm:pt>
    <dgm:pt modelId="{D7D49E83-D06D-46E2-BDF4-4C5B3A0398F7}" type="pres">
      <dgm:prSet presAssocID="{6738C155-95C9-45DE-AA3B-CB0A291AC879}" presName="dummyMaxCanvas" presStyleCnt="0">
        <dgm:presLayoutVars/>
      </dgm:prSet>
      <dgm:spPr/>
    </dgm:pt>
    <dgm:pt modelId="{B9F89F66-B63F-4609-A5CB-DBD8CC320312}" type="pres">
      <dgm:prSet presAssocID="{6738C155-95C9-45DE-AA3B-CB0A291AC879}" presName="ThreeNodes_1" presStyleLbl="node1" presStyleIdx="0" presStyleCnt="3" custScaleX="111171">
        <dgm:presLayoutVars>
          <dgm:bulletEnabled val="1"/>
        </dgm:presLayoutVars>
      </dgm:prSet>
      <dgm:spPr/>
      <dgm:t>
        <a:bodyPr/>
        <a:lstStyle/>
        <a:p>
          <a:endParaRPr lang="id-ID"/>
        </a:p>
      </dgm:t>
    </dgm:pt>
    <dgm:pt modelId="{4B34228D-ECD4-420D-B450-4E93DDFBD7A7}" type="pres">
      <dgm:prSet presAssocID="{6738C155-95C9-45DE-AA3B-CB0A291AC879}" presName="ThreeNodes_2" presStyleLbl="node1" presStyleIdx="1" presStyleCnt="3" custScaleX="101646">
        <dgm:presLayoutVars>
          <dgm:bulletEnabled val="1"/>
        </dgm:presLayoutVars>
      </dgm:prSet>
      <dgm:spPr/>
      <dgm:t>
        <a:bodyPr/>
        <a:lstStyle/>
        <a:p>
          <a:endParaRPr lang="id-ID"/>
        </a:p>
      </dgm:t>
    </dgm:pt>
    <dgm:pt modelId="{E6AB1E01-311B-41E0-B2C3-3A4948C548B3}" type="pres">
      <dgm:prSet presAssocID="{6738C155-95C9-45DE-AA3B-CB0A291AC879}" presName="ThreeNodes_3" presStyleLbl="node1" presStyleIdx="2" presStyleCnt="3">
        <dgm:presLayoutVars>
          <dgm:bulletEnabled val="1"/>
        </dgm:presLayoutVars>
      </dgm:prSet>
      <dgm:spPr/>
      <dgm:t>
        <a:bodyPr/>
        <a:lstStyle/>
        <a:p>
          <a:endParaRPr lang="id-ID"/>
        </a:p>
      </dgm:t>
    </dgm:pt>
    <dgm:pt modelId="{B4276B4B-6A28-44EB-AF0A-9417168F4820}" type="pres">
      <dgm:prSet presAssocID="{6738C155-95C9-45DE-AA3B-CB0A291AC879}" presName="ThreeConn_1-2" presStyleLbl="fgAccFollowNode1" presStyleIdx="0" presStyleCnt="2">
        <dgm:presLayoutVars>
          <dgm:bulletEnabled val="1"/>
        </dgm:presLayoutVars>
      </dgm:prSet>
      <dgm:spPr/>
      <dgm:t>
        <a:bodyPr/>
        <a:lstStyle/>
        <a:p>
          <a:endParaRPr lang="id-ID"/>
        </a:p>
      </dgm:t>
    </dgm:pt>
    <dgm:pt modelId="{D5B6E525-0D3C-4503-BC7B-48076933F76A}" type="pres">
      <dgm:prSet presAssocID="{6738C155-95C9-45DE-AA3B-CB0A291AC879}" presName="ThreeConn_2-3" presStyleLbl="fgAccFollowNode1" presStyleIdx="1" presStyleCnt="2">
        <dgm:presLayoutVars>
          <dgm:bulletEnabled val="1"/>
        </dgm:presLayoutVars>
      </dgm:prSet>
      <dgm:spPr/>
      <dgm:t>
        <a:bodyPr/>
        <a:lstStyle/>
        <a:p>
          <a:endParaRPr lang="id-ID"/>
        </a:p>
      </dgm:t>
    </dgm:pt>
    <dgm:pt modelId="{FD56BF8A-2603-4909-85BA-AF290AFCFD6B}" type="pres">
      <dgm:prSet presAssocID="{6738C155-95C9-45DE-AA3B-CB0A291AC879}" presName="ThreeNodes_1_text" presStyleLbl="node1" presStyleIdx="2" presStyleCnt="3">
        <dgm:presLayoutVars>
          <dgm:bulletEnabled val="1"/>
        </dgm:presLayoutVars>
      </dgm:prSet>
      <dgm:spPr/>
      <dgm:t>
        <a:bodyPr/>
        <a:lstStyle/>
        <a:p>
          <a:endParaRPr lang="id-ID"/>
        </a:p>
      </dgm:t>
    </dgm:pt>
    <dgm:pt modelId="{AC674214-BD99-45FA-9144-927F15D43A1B}" type="pres">
      <dgm:prSet presAssocID="{6738C155-95C9-45DE-AA3B-CB0A291AC879}" presName="ThreeNodes_2_text" presStyleLbl="node1" presStyleIdx="2" presStyleCnt="3">
        <dgm:presLayoutVars>
          <dgm:bulletEnabled val="1"/>
        </dgm:presLayoutVars>
      </dgm:prSet>
      <dgm:spPr/>
      <dgm:t>
        <a:bodyPr/>
        <a:lstStyle/>
        <a:p>
          <a:endParaRPr lang="id-ID"/>
        </a:p>
      </dgm:t>
    </dgm:pt>
    <dgm:pt modelId="{28F8D855-01E5-4145-8C4F-BE9FED7781E3}" type="pres">
      <dgm:prSet presAssocID="{6738C155-95C9-45DE-AA3B-CB0A291AC879}" presName="ThreeNodes_3_text" presStyleLbl="node1" presStyleIdx="2" presStyleCnt="3">
        <dgm:presLayoutVars>
          <dgm:bulletEnabled val="1"/>
        </dgm:presLayoutVars>
      </dgm:prSet>
      <dgm:spPr/>
      <dgm:t>
        <a:bodyPr/>
        <a:lstStyle/>
        <a:p>
          <a:endParaRPr lang="id-ID"/>
        </a:p>
      </dgm:t>
    </dgm:pt>
  </dgm:ptLst>
  <dgm:cxnLst>
    <dgm:cxn modelId="{5496AAC6-3861-4322-95CD-A908D59B9C5E}" srcId="{6738C155-95C9-45DE-AA3B-CB0A291AC879}" destId="{95AC9D6F-67AA-4E7F-BD2A-EA5394BE7191}" srcOrd="2" destOrd="0" parTransId="{5431F2AC-0808-457C-8033-8B21EDA25327}" sibTransId="{F7E64066-6AAB-4841-B477-B078A647C8D1}"/>
    <dgm:cxn modelId="{4787997A-B8C8-4BBE-8ACC-8B5DE5D8F81C}" srcId="{6738C155-95C9-45DE-AA3B-CB0A291AC879}" destId="{615CCA4C-BB5D-4FC5-8CA1-226C002CC307}" srcOrd="0" destOrd="0" parTransId="{1ED695B4-7023-44C9-B283-45CD31E815A2}" sibTransId="{85C5C0C8-E7A2-4A9D-BF63-61DFE20D57A6}"/>
    <dgm:cxn modelId="{F7EC91D2-C67A-4E48-9C64-05D21DBA1778}" type="presOf" srcId="{6738C155-95C9-45DE-AA3B-CB0A291AC879}" destId="{AD29ADA4-BB38-4880-B8F0-2D2B5E4D24F2}" srcOrd="0" destOrd="0" presId="urn:microsoft.com/office/officeart/2005/8/layout/vProcess5"/>
    <dgm:cxn modelId="{3361FE6A-65A7-4977-BBD4-A03BD254BC97}" type="presOf" srcId="{17A67A3B-428C-4BA7-85DB-F15099DDA51C}" destId="{4B34228D-ECD4-420D-B450-4E93DDFBD7A7}" srcOrd="0" destOrd="0" presId="urn:microsoft.com/office/officeart/2005/8/layout/vProcess5"/>
    <dgm:cxn modelId="{19A04FA5-94A6-4094-991E-8C32B4C63AEE}" type="presOf" srcId="{615CCA4C-BB5D-4FC5-8CA1-226C002CC307}" destId="{FD56BF8A-2603-4909-85BA-AF290AFCFD6B}" srcOrd="1" destOrd="0" presId="urn:microsoft.com/office/officeart/2005/8/layout/vProcess5"/>
    <dgm:cxn modelId="{8B02B91E-21CE-40B6-8D62-657AA74BE58D}" type="presOf" srcId="{95AC9D6F-67AA-4E7F-BD2A-EA5394BE7191}" destId="{28F8D855-01E5-4145-8C4F-BE9FED7781E3}" srcOrd="1" destOrd="0" presId="urn:microsoft.com/office/officeart/2005/8/layout/vProcess5"/>
    <dgm:cxn modelId="{2473A4DE-BF17-4F7A-B069-A0F69529EC13}" type="presOf" srcId="{95AC9D6F-67AA-4E7F-BD2A-EA5394BE7191}" destId="{E6AB1E01-311B-41E0-B2C3-3A4948C548B3}" srcOrd="0" destOrd="0" presId="urn:microsoft.com/office/officeart/2005/8/layout/vProcess5"/>
    <dgm:cxn modelId="{E989FB7D-2B50-4C7F-9859-19D03AC0DF2A}" srcId="{6738C155-95C9-45DE-AA3B-CB0A291AC879}" destId="{17A67A3B-428C-4BA7-85DB-F15099DDA51C}" srcOrd="1" destOrd="0" parTransId="{ACCE5CC8-E7B3-48F0-B06E-AA39B0829584}" sibTransId="{5BCEB0C6-D300-495E-A28C-8B1B6CE1C0A6}"/>
    <dgm:cxn modelId="{81ED6009-832E-4C7B-BFA8-84504587D4AB}" type="presOf" srcId="{85C5C0C8-E7A2-4A9D-BF63-61DFE20D57A6}" destId="{B4276B4B-6A28-44EB-AF0A-9417168F4820}" srcOrd="0" destOrd="0" presId="urn:microsoft.com/office/officeart/2005/8/layout/vProcess5"/>
    <dgm:cxn modelId="{A89C8B02-B504-4A79-8889-B7108D2EDC78}" type="presOf" srcId="{615CCA4C-BB5D-4FC5-8CA1-226C002CC307}" destId="{B9F89F66-B63F-4609-A5CB-DBD8CC320312}" srcOrd="0" destOrd="0" presId="urn:microsoft.com/office/officeart/2005/8/layout/vProcess5"/>
    <dgm:cxn modelId="{C787CB77-57D6-4621-A938-40D744EF4B11}" type="presOf" srcId="{5BCEB0C6-D300-495E-A28C-8B1B6CE1C0A6}" destId="{D5B6E525-0D3C-4503-BC7B-48076933F76A}" srcOrd="0" destOrd="0" presId="urn:microsoft.com/office/officeart/2005/8/layout/vProcess5"/>
    <dgm:cxn modelId="{28D60A7E-8776-44B6-9B11-68C714201A2E}" type="presOf" srcId="{17A67A3B-428C-4BA7-85DB-F15099DDA51C}" destId="{AC674214-BD99-45FA-9144-927F15D43A1B}" srcOrd="1" destOrd="0" presId="urn:microsoft.com/office/officeart/2005/8/layout/vProcess5"/>
    <dgm:cxn modelId="{47364988-6ECA-469E-9D67-84EB478C4396}" type="presParOf" srcId="{AD29ADA4-BB38-4880-B8F0-2D2B5E4D24F2}" destId="{D7D49E83-D06D-46E2-BDF4-4C5B3A0398F7}" srcOrd="0" destOrd="0" presId="urn:microsoft.com/office/officeart/2005/8/layout/vProcess5"/>
    <dgm:cxn modelId="{6946739A-D107-460D-BF87-1D3C03A06D30}" type="presParOf" srcId="{AD29ADA4-BB38-4880-B8F0-2D2B5E4D24F2}" destId="{B9F89F66-B63F-4609-A5CB-DBD8CC320312}" srcOrd="1" destOrd="0" presId="urn:microsoft.com/office/officeart/2005/8/layout/vProcess5"/>
    <dgm:cxn modelId="{A7723F01-721A-4402-9279-D1D849172466}" type="presParOf" srcId="{AD29ADA4-BB38-4880-B8F0-2D2B5E4D24F2}" destId="{4B34228D-ECD4-420D-B450-4E93DDFBD7A7}" srcOrd="2" destOrd="0" presId="urn:microsoft.com/office/officeart/2005/8/layout/vProcess5"/>
    <dgm:cxn modelId="{4AC02EF8-F6DF-4E02-84FC-6FCC666C9B96}" type="presParOf" srcId="{AD29ADA4-BB38-4880-B8F0-2D2B5E4D24F2}" destId="{E6AB1E01-311B-41E0-B2C3-3A4948C548B3}" srcOrd="3" destOrd="0" presId="urn:microsoft.com/office/officeart/2005/8/layout/vProcess5"/>
    <dgm:cxn modelId="{18960A6B-0F0A-403B-A2DC-1F08644A8E14}" type="presParOf" srcId="{AD29ADA4-BB38-4880-B8F0-2D2B5E4D24F2}" destId="{B4276B4B-6A28-44EB-AF0A-9417168F4820}" srcOrd="4" destOrd="0" presId="urn:microsoft.com/office/officeart/2005/8/layout/vProcess5"/>
    <dgm:cxn modelId="{CC2FE348-9DE1-45F5-A9C1-A6A1BD15255D}" type="presParOf" srcId="{AD29ADA4-BB38-4880-B8F0-2D2B5E4D24F2}" destId="{D5B6E525-0D3C-4503-BC7B-48076933F76A}" srcOrd="5" destOrd="0" presId="urn:microsoft.com/office/officeart/2005/8/layout/vProcess5"/>
    <dgm:cxn modelId="{A9DD97FA-3894-4C78-8FE9-F31EBAC04747}" type="presParOf" srcId="{AD29ADA4-BB38-4880-B8F0-2D2B5E4D24F2}" destId="{FD56BF8A-2603-4909-85BA-AF290AFCFD6B}" srcOrd="6" destOrd="0" presId="urn:microsoft.com/office/officeart/2005/8/layout/vProcess5"/>
    <dgm:cxn modelId="{504EA7B6-E1AA-4817-824B-7C4119F07C23}" type="presParOf" srcId="{AD29ADA4-BB38-4880-B8F0-2D2B5E4D24F2}" destId="{AC674214-BD99-45FA-9144-927F15D43A1B}" srcOrd="7" destOrd="0" presId="urn:microsoft.com/office/officeart/2005/8/layout/vProcess5"/>
    <dgm:cxn modelId="{6B92C5D7-4F66-4846-9B20-75A979D277F8}" type="presParOf" srcId="{AD29ADA4-BB38-4880-B8F0-2D2B5E4D24F2}" destId="{28F8D855-01E5-4145-8C4F-BE9FED7781E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E235BCD-5004-457A-B052-48FFA164FD37}" type="doc">
      <dgm:prSet loTypeId="urn:microsoft.com/office/officeart/2005/8/layout/process2" loCatId="process" qsTypeId="urn:microsoft.com/office/officeart/2005/8/quickstyle/simple1" qsCatId="simple" csTypeId="urn:microsoft.com/office/officeart/2005/8/colors/colorful4" csCatId="colorful" phldr="1"/>
      <dgm:spPr/>
    </dgm:pt>
    <dgm:pt modelId="{6263B066-C77D-4F5D-86AD-2DC6F709AA28}">
      <dgm:prSet phldrT="[Text]" custT="1"/>
      <dgm:spPr/>
      <dgm:t>
        <a:bodyPr/>
        <a:lstStyle/>
        <a:p>
          <a:r>
            <a:rPr lang="id-ID" sz="1600" dirty="0" smtClean="0"/>
            <a:t>CSR perusahaan diungkap- kan dalam laporan yang disebut </a:t>
          </a:r>
          <a:r>
            <a:rPr lang="id-ID" sz="1600" i="1" dirty="0" smtClean="0"/>
            <a:t>Sustainability Reporting</a:t>
          </a:r>
          <a:r>
            <a:rPr lang="id-ID" sz="1600" dirty="0" smtClean="0"/>
            <a:t>.  </a:t>
          </a:r>
          <a:r>
            <a:rPr lang="id-ID" sz="1600" i="1" dirty="0" smtClean="0"/>
            <a:t>Sustainability reporting </a:t>
          </a:r>
          <a:r>
            <a:rPr lang="id-ID" sz="1600" dirty="0" smtClean="0"/>
            <a:t>adalah pela- poran mengenai kebijakan ekonomi, lingkungan dan sosial, pengaruh dan kinerja organisasi      dan produknya di dalam konteks pembangunan berkelanjutan (</a:t>
          </a:r>
          <a:r>
            <a:rPr lang="id-ID" sz="1600" i="1" dirty="0" smtClean="0"/>
            <a:t>sustainable development</a:t>
          </a:r>
          <a:r>
            <a:rPr lang="id-ID" sz="1600" dirty="0" smtClean="0"/>
            <a:t>)</a:t>
          </a:r>
          <a:endParaRPr lang="id-ID" sz="1600" dirty="0"/>
        </a:p>
      </dgm:t>
    </dgm:pt>
    <dgm:pt modelId="{73D45ADD-2A4D-4AE6-BA3C-2FC207C78C54}" type="parTrans" cxnId="{17CEF246-4F8B-4BAA-86E9-5CA48EC0BDEC}">
      <dgm:prSet/>
      <dgm:spPr/>
      <dgm:t>
        <a:bodyPr/>
        <a:lstStyle/>
        <a:p>
          <a:endParaRPr lang="id-ID"/>
        </a:p>
      </dgm:t>
    </dgm:pt>
    <dgm:pt modelId="{026221EF-4C5F-4FA9-8EFA-435DCA2E2994}" type="sibTrans" cxnId="{17CEF246-4F8B-4BAA-86E9-5CA48EC0BDEC}">
      <dgm:prSet/>
      <dgm:spPr/>
      <dgm:t>
        <a:bodyPr/>
        <a:lstStyle/>
        <a:p>
          <a:endParaRPr lang="id-ID"/>
        </a:p>
      </dgm:t>
    </dgm:pt>
    <dgm:pt modelId="{7426D156-1C68-49D8-852D-E9B57607C0A3}">
      <dgm:prSet phldrT="[Text]" custT="1"/>
      <dgm:spPr/>
      <dgm:t>
        <a:bodyPr/>
        <a:lstStyle/>
        <a:p>
          <a:r>
            <a:rPr lang="id-ID" sz="1600" i="1" dirty="0" smtClean="0"/>
            <a:t>Sustainability Reporting </a:t>
          </a:r>
          <a:r>
            <a:rPr lang="id-ID" sz="1600" dirty="0" smtClean="0"/>
            <a:t>meliputi pelaporan mengenai ekonomi,  lingkungan  dan  pengaruh   sosial terhadap kinerja organisasi . </a:t>
          </a:r>
          <a:r>
            <a:rPr lang="id-ID" sz="1600" i="1" dirty="0" smtClean="0"/>
            <a:t>Sustainability  Reporting </a:t>
          </a:r>
          <a:r>
            <a:rPr lang="id-ID" sz="1600" dirty="0" smtClean="0"/>
            <a:t>terbagi  menjadi tiga  kategori (</a:t>
          </a:r>
          <a:r>
            <a:rPr lang="id-ID" sz="1600" i="1" dirty="0" smtClean="0"/>
            <a:t>tri  bottom  line</a:t>
          </a:r>
          <a:r>
            <a:rPr lang="id-ID" sz="1600" dirty="0" smtClean="0"/>
            <a:t>), yaitu kinerja ekonomi, kinerja lingkungan dan kinerja  sosial </a:t>
          </a:r>
          <a:endParaRPr lang="id-ID" sz="1600" dirty="0"/>
        </a:p>
      </dgm:t>
    </dgm:pt>
    <dgm:pt modelId="{72AFE52F-A78C-4544-977D-AFF54A469EA2}" type="parTrans" cxnId="{F59AE4C5-E34F-4A70-96CC-1D50A280E2C7}">
      <dgm:prSet/>
      <dgm:spPr/>
      <dgm:t>
        <a:bodyPr/>
        <a:lstStyle/>
        <a:p>
          <a:endParaRPr lang="id-ID"/>
        </a:p>
      </dgm:t>
    </dgm:pt>
    <dgm:pt modelId="{D2C71568-231A-45D5-B6B9-830BFEE73623}" type="sibTrans" cxnId="{F59AE4C5-E34F-4A70-96CC-1D50A280E2C7}">
      <dgm:prSet/>
      <dgm:spPr/>
      <dgm:t>
        <a:bodyPr/>
        <a:lstStyle/>
        <a:p>
          <a:endParaRPr lang="id-ID"/>
        </a:p>
      </dgm:t>
    </dgm:pt>
    <dgm:pt modelId="{8678CD26-1521-43B7-8F22-595DE8752212}">
      <dgm:prSet phldrT="[Text]" custT="1"/>
      <dgm:spPr/>
      <dgm:t>
        <a:bodyPr/>
        <a:lstStyle/>
        <a:p>
          <a:r>
            <a:rPr lang="id-ID" sz="1600" dirty="0" smtClean="0"/>
            <a:t>Selain itu, terdapat juga standar pelaporan dari </a:t>
          </a:r>
          <a:r>
            <a:rPr lang="id-ID" sz="1600" i="1" dirty="0" smtClean="0"/>
            <a:t>Global Reporting Initiative   </a:t>
          </a:r>
          <a:r>
            <a:rPr lang="id-ID" sz="1600" dirty="0" smtClean="0"/>
            <a:t>(GRI), Indikator kinerja GRI yaitu: indikator kinerja ekonomi, indikator kinerja lingkungan hidup,  indikator praktek tenaga kerja dan pekerjaan yang layak, indikator Hak Asasi Manusia, indikator kinerja masyarakat, indikator kinerja    tanggung    jawab    produk    </a:t>
          </a:r>
        </a:p>
      </dgm:t>
    </dgm:pt>
    <dgm:pt modelId="{3C6B5321-2F0F-4FEC-95DB-3AA940AF1A50}" type="parTrans" cxnId="{C385B8EF-3C17-4772-B553-E507F3F09F5A}">
      <dgm:prSet/>
      <dgm:spPr/>
      <dgm:t>
        <a:bodyPr/>
        <a:lstStyle/>
        <a:p>
          <a:endParaRPr lang="id-ID"/>
        </a:p>
      </dgm:t>
    </dgm:pt>
    <dgm:pt modelId="{37F20C11-2C0E-49FA-9E6D-87A55B8E00D0}" type="sibTrans" cxnId="{C385B8EF-3C17-4772-B553-E507F3F09F5A}">
      <dgm:prSet/>
      <dgm:spPr/>
      <dgm:t>
        <a:bodyPr/>
        <a:lstStyle/>
        <a:p>
          <a:endParaRPr lang="id-ID"/>
        </a:p>
      </dgm:t>
    </dgm:pt>
    <dgm:pt modelId="{50198B9A-E12D-4C50-9A6D-0BF33F1992FF}" type="pres">
      <dgm:prSet presAssocID="{6E235BCD-5004-457A-B052-48FFA164FD37}" presName="linearFlow" presStyleCnt="0">
        <dgm:presLayoutVars>
          <dgm:resizeHandles val="exact"/>
        </dgm:presLayoutVars>
      </dgm:prSet>
      <dgm:spPr/>
    </dgm:pt>
    <dgm:pt modelId="{D19941A8-E24C-43DA-AC04-FAD40086A4DF}" type="pres">
      <dgm:prSet presAssocID="{6263B066-C77D-4F5D-86AD-2DC6F709AA28}" presName="node" presStyleLbl="node1" presStyleIdx="0" presStyleCnt="3" custScaleX="267746">
        <dgm:presLayoutVars>
          <dgm:bulletEnabled val="1"/>
        </dgm:presLayoutVars>
      </dgm:prSet>
      <dgm:spPr/>
      <dgm:t>
        <a:bodyPr/>
        <a:lstStyle/>
        <a:p>
          <a:endParaRPr lang="id-ID"/>
        </a:p>
      </dgm:t>
    </dgm:pt>
    <dgm:pt modelId="{6232E93D-69A0-47F7-AA93-177CEC10B17C}" type="pres">
      <dgm:prSet presAssocID="{026221EF-4C5F-4FA9-8EFA-435DCA2E2994}" presName="sibTrans" presStyleLbl="sibTrans2D1" presStyleIdx="0" presStyleCnt="2"/>
      <dgm:spPr/>
      <dgm:t>
        <a:bodyPr/>
        <a:lstStyle/>
        <a:p>
          <a:endParaRPr lang="id-ID"/>
        </a:p>
      </dgm:t>
    </dgm:pt>
    <dgm:pt modelId="{0C18A024-CCC0-44F1-9055-233C3F6A0DC9}" type="pres">
      <dgm:prSet presAssocID="{026221EF-4C5F-4FA9-8EFA-435DCA2E2994}" presName="connectorText" presStyleLbl="sibTrans2D1" presStyleIdx="0" presStyleCnt="2"/>
      <dgm:spPr/>
      <dgm:t>
        <a:bodyPr/>
        <a:lstStyle/>
        <a:p>
          <a:endParaRPr lang="id-ID"/>
        </a:p>
      </dgm:t>
    </dgm:pt>
    <dgm:pt modelId="{D4F84ED1-37A9-4026-B804-369B744EA9D7}" type="pres">
      <dgm:prSet presAssocID="{7426D156-1C68-49D8-852D-E9B57607C0A3}" presName="node" presStyleLbl="node1" presStyleIdx="1" presStyleCnt="3" custScaleX="267113">
        <dgm:presLayoutVars>
          <dgm:bulletEnabled val="1"/>
        </dgm:presLayoutVars>
      </dgm:prSet>
      <dgm:spPr/>
      <dgm:t>
        <a:bodyPr/>
        <a:lstStyle/>
        <a:p>
          <a:endParaRPr lang="id-ID"/>
        </a:p>
      </dgm:t>
    </dgm:pt>
    <dgm:pt modelId="{A366DD20-F36E-49F3-82D2-E084A11596B7}" type="pres">
      <dgm:prSet presAssocID="{D2C71568-231A-45D5-B6B9-830BFEE73623}" presName="sibTrans" presStyleLbl="sibTrans2D1" presStyleIdx="1" presStyleCnt="2"/>
      <dgm:spPr/>
      <dgm:t>
        <a:bodyPr/>
        <a:lstStyle/>
        <a:p>
          <a:endParaRPr lang="id-ID"/>
        </a:p>
      </dgm:t>
    </dgm:pt>
    <dgm:pt modelId="{64C40180-30BC-4DB2-902B-055188B8C185}" type="pres">
      <dgm:prSet presAssocID="{D2C71568-231A-45D5-B6B9-830BFEE73623}" presName="connectorText" presStyleLbl="sibTrans2D1" presStyleIdx="1" presStyleCnt="2"/>
      <dgm:spPr/>
      <dgm:t>
        <a:bodyPr/>
        <a:lstStyle/>
        <a:p>
          <a:endParaRPr lang="id-ID"/>
        </a:p>
      </dgm:t>
    </dgm:pt>
    <dgm:pt modelId="{54582668-2821-4C45-A069-D3E5B86E2897}" type="pres">
      <dgm:prSet presAssocID="{8678CD26-1521-43B7-8F22-595DE8752212}" presName="node" presStyleLbl="node1" presStyleIdx="2" presStyleCnt="3" custScaleX="273628">
        <dgm:presLayoutVars>
          <dgm:bulletEnabled val="1"/>
        </dgm:presLayoutVars>
      </dgm:prSet>
      <dgm:spPr/>
      <dgm:t>
        <a:bodyPr/>
        <a:lstStyle/>
        <a:p>
          <a:endParaRPr lang="id-ID"/>
        </a:p>
      </dgm:t>
    </dgm:pt>
  </dgm:ptLst>
  <dgm:cxnLst>
    <dgm:cxn modelId="{C385B8EF-3C17-4772-B553-E507F3F09F5A}" srcId="{6E235BCD-5004-457A-B052-48FFA164FD37}" destId="{8678CD26-1521-43B7-8F22-595DE8752212}" srcOrd="2" destOrd="0" parTransId="{3C6B5321-2F0F-4FEC-95DB-3AA940AF1A50}" sibTransId="{37F20C11-2C0E-49FA-9E6D-87A55B8E00D0}"/>
    <dgm:cxn modelId="{8D8B255C-3BD0-4FC8-B01A-816A9BA630B8}" type="presOf" srcId="{7426D156-1C68-49D8-852D-E9B57607C0A3}" destId="{D4F84ED1-37A9-4026-B804-369B744EA9D7}" srcOrd="0" destOrd="0" presId="urn:microsoft.com/office/officeart/2005/8/layout/process2"/>
    <dgm:cxn modelId="{BD39F2E2-2228-4DA4-90B7-706EC435F4D7}" type="presOf" srcId="{6263B066-C77D-4F5D-86AD-2DC6F709AA28}" destId="{D19941A8-E24C-43DA-AC04-FAD40086A4DF}" srcOrd="0" destOrd="0" presId="urn:microsoft.com/office/officeart/2005/8/layout/process2"/>
    <dgm:cxn modelId="{17CEF246-4F8B-4BAA-86E9-5CA48EC0BDEC}" srcId="{6E235BCD-5004-457A-B052-48FFA164FD37}" destId="{6263B066-C77D-4F5D-86AD-2DC6F709AA28}" srcOrd="0" destOrd="0" parTransId="{73D45ADD-2A4D-4AE6-BA3C-2FC207C78C54}" sibTransId="{026221EF-4C5F-4FA9-8EFA-435DCA2E2994}"/>
    <dgm:cxn modelId="{64D247C7-1F6C-476A-8A58-B20676573C49}" type="presOf" srcId="{D2C71568-231A-45D5-B6B9-830BFEE73623}" destId="{A366DD20-F36E-49F3-82D2-E084A11596B7}" srcOrd="0" destOrd="0" presId="urn:microsoft.com/office/officeart/2005/8/layout/process2"/>
    <dgm:cxn modelId="{31FC94DC-693A-467F-9E47-D5007C25706E}" type="presOf" srcId="{026221EF-4C5F-4FA9-8EFA-435DCA2E2994}" destId="{6232E93D-69A0-47F7-AA93-177CEC10B17C}" srcOrd="0" destOrd="0" presId="urn:microsoft.com/office/officeart/2005/8/layout/process2"/>
    <dgm:cxn modelId="{FAEF7D1D-6946-47D6-A22C-2E7B21C94F65}" type="presOf" srcId="{8678CD26-1521-43B7-8F22-595DE8752212}" destId="{54582668-2821-4C45-A069-D3E5B86E2897}" srcOrd="0" destOrd="0" presId="urn:microsoft.com/office/officeart/2005/8/layout/process2"/>
    <dgm:cxn modelId="{398C7141-9BFD-4611-BB7E-313D299DE128}" type="presOf" srcId="{026221EF-4C5F-4FA9-8EFA-435DCA2E2994}" destId="{0C18A024-CCC0-44F1-9055-233C3F6A0DC9}" srcOrd="1" destOrd="0" presId="urn:microsoft.com/office/officeart/2005/8/layout/process2"/>
    <dgm:cxn modelId="{F59AE4C5-E34F-4A70-96CC-1D50A280E2C7}" srcId="{6E235BCD-5004-457A-B052-48FFA164FD37}" destId="{7426D156-1C68-49D8-852D-E9B57607C0A3}" srcOrd="1" destOrd="0" parTransId="{72AFE52F-A78C-4544-977D-AFF54A469EA2}" sibTransId="{D2C71568-231A-45D5-B6B9-830BFEE73623}"/>
    <dgm:cxn modelId="{CB686C7D-F5A9-4CAF-87AC-BF9EE981274B}" type="presOf" srcId="{6E235BCD-5004-457A-B052-48FFA164FD37}" destId="{50198B9A-E12D-4C50-9A6D-0BF33F1992FF}" srcOrd="0" destOrd="0" presId="urn:microsoft.com/office/officeart/2005/8/layout/process2"/>
    <dgm:cxn modelId="{BE122FD0-F446-4332-B7DE-37DB8C855B6B}" type="presOf" srcId="{D2C71568-231A-45D5-B6B9-830BFEE73623}" destId="{64C40180-30BC-4DB2-902B-055188B8C185}" srcOrd="1" destOrd="0" presId="urn:microsoft.com/office/officeart/2005/8/layout/process2"/>
    <dgm:cxn modelId="{EC68BEFE-38A8-4E74-B928-B528A91EE192}" type="presParOf" srcId="{50198B9A-E12D-4C50-9A6D-0BF33F1992FF}" destId="{D19941A8-E24C-43DA-AC04-FAD40086A4DF}" srcOrd="0" destOrd="0" presId="urn:microsoft.com/office/officeart/2005/8/layout/process2"/>
    <dgm:cxn modelId="{8E60F1D8-EDA7-4597-BA51-A4CDDD107CEE}" type="presParOf" srcId="{50198B9A-E12D-4C50-9A6D-0BF33F1992FF}" destId="{6232E93D-69A0-47F7-AA93-177CEC10B17C}" srcOrd="1" destOrd="0" presId="urn:microsoft.com/office/officeart/2005/8/layout/process2"/>
    <dgm:cxn modelId="{4C76010D-A787-42D3-A697-D22B0F3F4AF5}" type="presParOf" srcId="{6232E93D-69A0-47F7-AA93-177CEC10B17C}" destId="{0C18A024-CCC0-44F1-9055-233C3F6A0DC9}" srcOrd="0" destOrd="0" presId="urn:microsoft.com/office/officeart/2005/8/layout/process2"/>
    <dgm:cxn modelId="{10E94FA3-CF1C-488C-A019-20B786FC3F38}" type="presParOf" srcId="{50198B9A-E12D-4C50-9A6D-0BF33F1992FF}" destId="{D4F84ED1-37A9-4026-B804-369B744EA9D7}" srcOrd="2" destOrd="0" presId="urn:microsoft.com/office/officeart/2005/8/layout/process2"/>
    <dgm:cxn modelId="{B610EB84-11CC-418A-A982-9EB59F01A08B}" type="presParOf" srcId="{50198B9A-E12D-4C50-9A6D-0BF33F1992FF}" destId="{A366DD20-F36E-49F3-82D2-E084A11596B7}" srcOrd="3" destOrd="0" presId="urn:microsoft.com/office/officeart/2005/8/layout/process2"/>
    <dgm:cxn modelId="{6558E504-F930-4477-8AE3-6FC0ACE927CE}" type="presParOf" srcId="{A366DD20-F36E-49F3-82D2-E084A11596B7}" destId="{64C40180-30BC-4DB2-902B-055188B8C185}" srcOrd="0" destOrd="0" presId="urn:microsoft.com/office/officeart/2005/8/layout/process2"/>
    <dgm:cxn modelId="{369EC9B4-CB19-4331-B5EC-5888C9BB8F5F}" type="presParOf" srcId="{50198B9A-E12D-4C50-9A6D-0BF33F1992FF}" destId="{54582668-2821-4C45-A069-D3E5B86E289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42AC-860F-4B45-8E1E-A3208DC60C1E}">
      <dsp:nvSpPr>
        <dsp:cNvPr id="0" name=""/>
        <dsp:cNvSpPr/>
      </dsp:nvSpPr>
      <dsp:spPr>
        <a:xfrm rot="5400000">
          <a:off x="-199758" y="203114"/>
          <a:ext cx="1331726" cy="932208"/>
        </a:xfrm>
        <a:prstGeom prst="chevron">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w="9525" cap="flat" cmpd="sng" algn="ctr">
          <a:solidFill>
            <a:schemeClr val="accent2">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id-ID" sz="1100" kern="1200" dirty="0" smtClean="0"/>
        </a:p>
        <a:p>
          <a:pPr lvl="0" algn="ctr" defTabSz="488950">
            <a:lnSpc>
              <a:spcPct val="90000"/>
            </a:lnSpc>
            <a:spcBef>
              <a:spcPct val="0"/>
            </a:spcBef>
            <a:spcAft>
              <a:spcPct val="35000"/>
            </a:spcAft>
          </a:pPr>
          <a:endParaRPr lang="id-ID" sz="1100" kern="1200" dirty="0"/>
        </a:p>
      </dsp:txBody>
      <dsp:txXfrm rot="-5400000">
        <a:off x="1" y="469459"/>
        <a:ext cx="932208" cy="399518"/>
      </dsp:txXfrm>
    </dsp:sp>
    <dsp:sp modelId="{9E275970-DB14-4E9C-9A49-3AF53A7B6E78}">
      <dsp:nvSpPr>
        <dsp:cNvPr id="0" name=""/>
        <dsp:cNvSpPr/>
      </dsp:nvSpPr>
      <dsp:spPr>
        <a:xfrm rot="5400000">
          <a:off x="3849717" y="-2914153"/>
          <a:ext cx="865621" cy="6700639"/>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Sustainability accouting</a:t>
          </a:r>
          <a:endParaRPr lang="id-ID" sz="2800" kern="1200" dirty="0"/>
        </a:p>
      </dsp:txBody>
      <dsp:txXfrm rot="-5400000">
        <a:off x="932208" y="45612"/>
        <a:ext cx="6658383" cy="781109"/>
      </dsp:txXfrm>
    </dsp:sp>
    <dsp:sp modelId="{D7EE6B0D-9514-4F5F-B590-A9823513B4DF}">
      <dsp:nvSpPr>
        <dsp:cNvPr id="0" name=""/>
        <dsp:cNvSpPr/>
      </dsp:nvSpPr>
      <dsp:spPr>
        <a:xfrm rot="5400000">
          <a:off x="-199758" y="1389149"/>
          <a:ext cx="1331726" cy="932208"/>
        </a:xfrm>
        <a:prstGeom prst="chevron">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w="9525" cap="flat" cmpd="sng" algn="ctr">
          <a:solidFill>
            <a:schemeClr val="accent3">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a:t>
          </a:r>
          <a:endParaRPr lang="id-ID" sz="1100" kern="1200" dirty="0"/>
        </a:p>
      </dsp:txBody>
      <dsp:txXfrm rot="-5400000">
        <a:off x="1" y="1655494"/>
        <a:ext cx="932208" cy="399518"/>
      </dsp:txXfrm>
    </dsp:sp>
    <dsp:sp modelId="{6F97FF44-B79F-4DC5-9DDA-C904A2282967}">
      <dsp:nvSpPr>
        <dsp:cNvPr id="0" name=""/>
        <dsp:cNvSpPr/>
      </dsp:nvSpPr>
      <dsp:spPr>
        <a:xfrm rot="5400000">
          <a:off x="3849717" y="-1728117"/>
          <a:ext cx="865621" cy="6700639"/>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Environmental Reporting Disclosure</a:t>
          </a:r>
          <a:endParaRPr lang="id-ID" sz="2800" kern="1200" dirty="0"/>
        </a:p>
      </dsp:txBody>
      <dsp:txXfrm rot="-5400000">
        <a:off x="932208" y="1231648"/>
        <a:ext cx="6658383" cy="781109"/>
      </dsp:txXfrm>
    </dsp:sp>
    <dsp:sp modelId="{DF17F04B-20DB-4E9E-92A6-3F4E8D25EDC0}">
      <dsp:nvSpPr>
        <dsp:cNvPr id="0" name=""/>
        <dsp:cNvSpPr/>
      </dsp:nvSpPr>
      <dsp:spPr>
        <a:xfrm rot="5400000">
          <a:off x="-199758" y="2575185"/>
          <a:ext cx="1331726" cy="932208"/>
        </a:xfrm>
        <a:prstGeom prst="chevron">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w="9525" cap="flat" cmpd="sng" algn="ctr">
          <a:solidFill>
            <a:schemeClr val="accent4">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a:t>
          </a:r>
          <a:endParaRPr lang="id-ID" sz="1100" kern="1200" dirty="0"/>
        </a:p>
      </dsp:txBody>
      <dsp:txXfrm rot="-5400000">
        <a:off x="1" y="2841530"/>
        <a:ext cx="932208" cy="399518"/>
      </dsp:txXfrm>
    </dsp:sp>
    <dsp:sp modelId="{B8712266-DDE8-4D43-BA1E-020BCD8773C2}">
      <dsp:nvSpPr>
        <dsp:cNvPr id="0" name=""/>
        <dsp:cNvSpPr/>
      </dsp:nvSpPr>
      <dsp:spPr>
        <a:xfrm rot="5400000">
          <a:off x="3849717" y="-542082"/>
          <a:ext cx="865621" cy="6700639"/>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Sosial And Environmental Reporting</a:t>
          </a:r>
          <a:endParaRPr lang="id-ID" sz="2800" kern="1200" dirty="0"/>
        </a:p>
      </dsp:txBody>
      <dsp:txXfrm rot="-5400000">
        <a:off x="932208" y="2417683"/>
        <a:ext cx="6658383" cy="781109"/>
      </dsp:txXfrm>
    </dsp:sp>
    <dsp:sp modelId="{31B11131-6F9E-4F6D-87A1-8A659310645C}">
      <dsp:nvSpPr>
        <dsp:cNvPr id="0" name=""/>
        <dsp:cNvSpPr/>
      </dsp:nvSpPr>
      <dsp:spPr>
        <a:xfrm rot="5400000">
          <a:off x="-199758" y="3761221"/>
          <a:ext cx="1331726" cy="932208"/>
        </a:xfrm>
        <a:prstGeom prst="chevron">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id-ID" sz="1100" kern="1200" dirty="0"/>
        </a:p>
      </dsp:txBody>
      <dsp:txXfrm rot="-5400000">
        <a:off x="1" y="4027566"/>
        <a:ext cx="932208" cy="399518"/>
      </dsp:txXfrm>
    </dsp:sp>
    <dsp:sp modelId="{5E3D4028-8299-4083-B15A-3BD4FBC81E26}">
      <dsp:nvSpPr>
        <dsp:cNvPr id="0" name=""/>
        <dsp:cNvSpPr/>
      </dsp:nvSpPr>
      <dsp:spPr>
        <a:xfrm rot="5400000">
          <a:off x="3849717" y="643953"/>
          <a:ext cx="865621" cy="6700639"/>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Social Responsibility Accounting</a:t>
          </a:r>
          <a:endParaRPr lang="id-ID" sz="2800" kern="1200" dirty="0"/>
        </a:p>
      </dsp:txBody>
      <dsp:txXfrm rot="-5400000">
        <a:off x="932208" y="3603718"/>
        <a:ext cx="6658383" cy="7811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A3F64B-6BCE-488B-8BE4-7D92F316EF7F}">
      <dsp:nvSpPr>
        <dsp:cNvPr id="0" name=""/>
        <dsp:cNvSpPr/>
      </dsp:nvSpPr>
      <dsp:spPr>
        <a:xfrm>
          <a:off x="0" y="72013"/>
          <a:ext cx="7704856" cy="135706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id-ID" sz="1700" kern="1200" dirty="0" smtClean="0"/>
            <a:t>Pengungkapan akuntansi lingkungan di kebanyakan negara, termasuk Indonesia masih bersifat voluntary, artinya tidak ada aturan yang mewajib- kan seperti halnya pada penerbitan financial reporting</a:t>
          </a:r>
          <a:endParaRPr lang="id-ID" sz="1700" kern="1200" dirty="0"/>
        </a:p>
      </dsp:txBody>
      <dsp:txXfrm>
        <a:off x="66246" y="138259"/>
        <a:ext cx="7572364" cy="1224572"/>
      </dsp:txXfrm>
    </dsp:sp>
    <dsp:sp modelId="{AFE42093-22C7-4A1E-BDEB-395A8C3B97AD}">
      <dsp:nvSpPr>
        <dsp:cNvPr id="0" name=""/>
        <dsp:cNvSpPr/>
      </dsp:nvSpPr>
      <dsp:spPr>
        <a:xfrm>
          <a:off x="0" y="1478037"/>
          <a:ext cx="7704856" cy="3146245"/>
        </a:xfrm>
        <a:prstGeom prst="roundRect">
          <a:avLst/>
        </a:prstGeom>
        <a:solidFill>
          <a:schemeClr val="accent5">
            <a:hueOff val="305643"/>
            <a:satOff val="61137"/>
            <a:lumOff val="1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id-ID" sz="1700" kern="1200" dirty="0" smtClean="0"/>
            <a:t>Pernyataan Standar  Akuntansi  Keuangan  (PSAK)  No.  1 (Revisi Tahun 2009) tentang penyajian laporan keuangan, paragraf 14 menyatakan bahwa : “</a:t>
          </a:r>
          <a:r>
            <a:rPr lang="id-ID" sz="1700" i="1" kern="1200" dirty="0" smtClean="0"/>
            <a:t>Entitas  dapat  pula  menyajikan,  terpisah  dari laporan   keuangan,  laporan   tambahan   seperti laporan    mengenai    lingkungan    hidup    dan laporan nilai tambah, khususnya bagi industri di mana    faktor    lingkungan    hidup    memegang peranan    penting    dan    bagi    industri    yang menganggap      pegawai      sebagai      kelompok pengguna    laporanyang     memegang    peranan penting.  Laporan  tambahan   tersebut   di   luar ruang lingkup Standar Akuntansi Keuangan</a:t>
          </a:r>
          <a:endParaRPr lang="id-ID" sz="1700" kern="1200" dirty="0"/>
        </a:p>
      </dsp:txBody>
      <dsp:txXfrm>
        <a:off x="153587" y="1631624"/>
        <a:ext cx="7397682" cy="283907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629EE-07F3-4A7F-9498-65CD81197CF3}">
      <dsp:nvSpPr>
        <dsp:cNvPr id="0" name=""/>
        <dsp:cNvSpPr/>
      </dsp:nvSpPr>
      <dsp:spPr>
        <a:xfrm>
          <a:off x="-5472640" y="-837933"/>
          <a:ext cx="6516179" cy="6516179"/>
        </a:xfrm>
        <a:prstGeom prst="blockArc">
          <a:avLst>
            <a:gd name="adj1" fmla="val 18900000"/>
            <a:gd name="adj2" fmla="val 2700000"/>
            <a:gd name="adj3" fmla="val 331"/>
          </a:avLst>
        </a:pr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0F196-9073-42F5-AF4B-FAD2169CE130}">
      <dsp:nvSpPr>
        <dsp:cNvPr id="0" name=""/>
        <dsp:cNvSpPr/>
      </dsp:nvSpPr>
      <dsp:spPr>
        <a:xfrm>
          <a:off x="546303" y="231800"/>
          <a:ext cx="7307128" cy="1025278"/>
        </a:xfrm>
        <a:prstGeom prst="rect">
          <a:avLst/>
        </a:prstGeom>
        <a:solidFill>
          <a:schemeClr val="accent1">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053" tIns="35560" rIns="35560" bIns="35560" numCol="1" spcCol="1270" anchor="ctr" anchorCtr="0">
          <a:noAutofit/>
        </a:bodyPr>
        <a:lstStyle/>
        <a:p>
          <a:pPr lvl="0" algn="l" defTabSz="622300">
            <a:lnSpc>
              <a:spcPct val="90000"/>
            </a:lnSpc>
            <a:spcBef>
              <a:spcPct val="0"/>
            </a:spcBef>
            <a:spcAft>
              <a:spcPct val="35000"/>
            </a:spcAft>
          </a:pPr>
          <a:r>
            <a:rPr lang="id-ID" sz="1400" b="1" i="1" kern="1200" dirty="0" smtClean="0">
              <a:solidFill>
                <a:schemeClr val="tx1"/>
              </a:solidFill>
            </a:rPr>
            <a:t>Pertama</a:t>
          </a:r>
          <a:r>
            <a:rPr lang="id-ID" sz="1400" b="1" kern="1200" dirty="0" smtClean="0">
              <a:solidFill>
                <a:schemeClr val="tx1"/>
              </a:solidFill>
            </a:rPr>
            <a:t>, pelaksanaan CSR memang merupakan praktik bisnis  secara  sukarela  dari  inisiatif  perusahaan dan  bukan  merupakan  aktivitas  yang  dituntut untuk  dilakukan  perusahan  sesuai  dengan peraturan   perundangan   yang   berlaku</a:t>
          </a:r>
          <a:endParaRPr lang="id-ID" sz="1400" b="1" kern="1200" dirty="0">
            <a:solidFill>
              <a:schemeClr val="tx1"/>
            </a:solidFill>
          </a:endParaRPr>
        </a:p>
      </dsp:txBody>
      <dsp:txXfrm>
        <a:off x="546303" y="231800"/>
        <a:ext cx="7307128" cy="1025278"/>
      </dsp:txXfrm>
    </dsp:sp>
    <dsp:sp modelId="{7F2B9319-C565-418F-A962-BC4A8771C92D}">
      <dsp:nvSpPr>
        <dsp:cNvPr id="0" name=""/>
        <dsp:cNvSpPr/>
      </dsp:nvSpPr>
      <dsp:spPr>
        <a:xfrm>
          <a:off x="80907" y="279043"/>
          <a:ext cx="930791" cy="930791"/>
        </a:xfrm>
        <a:prstGeom prst="ellipse">
          <a:avLst/>
        </a:prstGeom>
        <a:solidFill>
          <a:schemeClr val="lt1">
            <a:hueOff val="0"/>
            <a:satOff val="0"/>
            <a:lumOff val="0"/>
            <a:alphaOff val="0"/>
          </a:schemeClr>
        </a:solidFill>
        <a:ln w="15875"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47A6D3-8F74-461A-B91F-5A33526D27BC}">
      <dsp:nvSpPr>
        <dsp:cNvPr id="0" name=""/>
        <dsp:cNvSpPr/>
      </dsp:nvSpPr>
      <dsp:spPr>
        <a:xfrm>
          <a:off x="973219" y="1383927"/>
          <a:ext cx="6880212" cy="955312"/>
        </a:xfrm>
        <a:prstGeom prst="rect">
          <a:avLst/>
        </a:prstGeom>
        <a:solidFill>
          <a:schemeClr val="accent1">
            <a:shade val="50000"/>
            <a:hueOff val="322860"/>
            <a:satOff val="-27577"/>
            <a:lumOff val="254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053" tIns="35560" rIns="35560" bIns="35560" numCol="1" spcCol="1270" anchor="ctr" anchorCtr="0">
          <a:noAutofit/>
        </a:bodyPr>
        <a:lstStyle/>
        <a:p>
          <a:pPr lvl="0" algn="l" defTabSz="622300">
            <a:lnSpc>
              <a:spcPct val="90000"/>
            </a:lnSpc>
            <a:spcBef>
              <a:spcPct val="0"/>
            </a:spcBef>
            <a:spcAft>
              <a:spcPct val="35000"/>
            </a:spcAft>
          </a:pPr>
          <a:r>
            <a:rPr lang="id-ID" sz="1400" b="1" kern="1200" dirty="0" smtClean="0">
              <a:solidFill>
                <a:schemeClr val="tx1"/>
              </a:solidFill>
            </a:rPr>
            <a:t>Kedua, pelaksanaan  CSR  sesuai  dengan  tuntutan undang-undang (bersifat mandatory)</a:t>
          </a:r>
          <a:endParaRPr lang="id-ID" sz="1400" b="1" kern="1200" dirty="0">
            <a:solidFill>
              <a:schemeClr val="tx1"/>
            </a:solidFill>
          </a:endParaRPr>
        </a:p>
      </dsp:txBody>
      <dsp:txXfrm>
        <a:off x="973219" y="1383927"/>
        <a:ext cx="6880212" cy="955312"/>
      </dsp:txXfrm>
    </dsp:sp>
    <dsp:sp modelId="{E02DC272-2935-4247-BDBF-0EC226BFA8DB}">
      <dsp:nvSpPr>
        <dsp:cNvPr id="0" name=""/>
        <dsp:cNvSpPr/>
      </dsp:nvSpPr>
      <dsp:spPr>
        <a:xfrm>
          <a:off x="507823" y="1396187"/>
          <a:ext cx="930791" cy="930791"/>
        </a:xfrm>
        <a:prstGeom prst="ellipse">
          <a:avLst/>
        </a:prstGeom>
        <a:solidFill>
          <a:schemeClr val="lt1">
            <a:hueOff val="0"/>
            <a:satOff val="0"/>
            <a:lumOff val="0"/>
            <a:alphaOff val="0"/>
          </a:schemeClr>
        </a:solidFill>
        <a:ln w="15875" cap="flat" cmpd="sng" algn="ctr">
          <a:solidFill>
            <a:schemeClr val="accent1">
              <a:shade val="50000"/>
              <a:hueOff val="322860"/>
              <a:satOff val="-27577"/>
              <a:lumOff val="25495"/>
              <a:alphaOff val="0"/>
            </a:schemeClr>
          </a:solidFill>
          <a:prstDash val="solid"/>
        </a:ln>
        <a:effectLst/>
      </dsp:spPr>
      <dsp:style>
        <a:lnRef idx="2">
          <a:scrgbClr r="0" g="0" b="0"/>
        </a:lnRef>
        <a:fillRef idx="1">
          <a:scrgbClr r="0" g="0" b="0"/>
        </a:fillRef>
        <a:effectRef idx="0">
          <a:scrgbClr r="0" g="0" b="0"/>
        </a:effectRef>
        <a:fontRef idx="minor"/>
      </dsp:style>
    </dsp:sp>
    <dsp:sp modelId="{9FC472D4-9FBC-44C9-8CF6-D4A0A89192C5}">
      <dsp:nvSpPr>
        <dsp:cNvPr id="0" name=""/>
        <dsp:cNvSpPr/>
      </dsp:nvSpPr>
      <dsp:spPr>
        <a:xfrm>
          <a:off x="973219" y="2464048"/>
          <a:ext cx="6880212" cy="1029359"/>
        </a:xfrm>
        <a:prstGeom prst="rect">
          <a:avLst/>
        </a:prstGeom>
        <a:solidFill>
          <a:schemeClr val="accent1">
            <a:shade val="50000"/>
            <a:hueOff val="645719"/>
            <a:satOff val="-55153"/>
            <a:lumOff val="5099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053" tIns="33020" rIns="33020" bIns="33020" numCol="1" spcCol="1270" anchor="ctr" anchorCtr="0">
          <a:noAutofit/>
        </a:bodyPr>
        <a:lstStyle/>
        <a:p>
          <a:pPr lvl="0" algn="l" defTabSz="577850">
            <a:lnSpc>
              <a:spcPct val="90000"/>
            </a:lnSpc>
            <a:spcBef>
              <a:spcPct val="0"/>
            </a:spcBef>
            <a:spcAft>
              <a:spcPct val="35000"/>
            </a:spcAft>
          </a:pPr>
          <a:r>
            <a:rPr lang="id-ID" sz="1300" b="1" kern="1200" dirty="0" smtClean="0">
              <a:solidFill>
                <a:schemeClr val="tx1"/>
              </a:solidFill>
            </a:rPr>
            <a:t>Dilihat dari  sudut dasar  hukum pelaksanaan- nya, CSR di Indonesia secara konseptual masih harus dipilah antara pelaksanaan CSR yang dilakukan   oleh   perusahaan   besar   dan   CSR yang dilakukan oleh perusahaan kecil dan menengah</a:t>
          </a:r>
          <a:endParaRPr lang="id-ID" sz="1300" b="1" kern="1200" dirty="0">
            <a:solidFill>
              <a:schemeClr val="tx1"/>
            </a:solidFill>
          </a:endParaRPr>
        </a:p>
      </dsp:txBody>
      <dsp:txXfrm>
        <a:off x="973219" y="2464048"/>
        <a:ext cx="6880212" cy="1029359"/>
      </dsp:txXfrm>
    </dsp:sp>
    <dsp:sp modelId="{975B4161-EC93-44C0-AFD6-1BF7A0457E05}">
      <dsp:nvSpPr>
        <dsp:cNvPr id="0" name=""/>
        <dsp:cNvSpPr/>
      </dsp:nvSpPr>
      <dsp:spPr>
        <a:xfrm>
          <a:off x="507823" y="2513332"/>
          <a:ext cx="930791" cy="930791"/>
        </a:xfrm>
        <a:prstGeom prst="ellipse">
          <a:avLst/>
        </a:prstGeom>
        <a:solidFill>
          <a:schemeClr val="lt1">
            <a:hueOff val="0"/>
            <a:satOff val="0"/>
            <a:lumOff val="0"/>
            <a:alphaOff val="0"/>
          </a:schemeClr>
        </a:solidFill>
        <a:ln w="15875" cap="flat" cmpd="sng" algn="ctr">
          <a:solidFill>
            <a:schemeClr val="accent1">
              <a:shade val="50000"/>
              <a:hueOff val="645719"/>
              <a:satOff val="-55153"/>
              <a:lumOff val="50991"/>
              <a:alphaOff val="0"/>
            </a:schemeClr>
          </a:solidFill>
          <a:prstDash val="solid"/>
        </a:ln>
        <a:effectLst/>
      </dsp:spPr>
      <dsp:style>
        <a:lnRef idx="2">
          <a:scrgbClr r="0" g="0" b="0"/>
        </a:lnRef>
        <a:fillRef idx="1">
          <a:scrgbClr r="0" g="0" b="0"/>
        </a:fillRef>
        <a:effectRef idx="0">
          <a:scrgbClr r="0" g="0" b="0"/>
        </a:effectRef>
        <a:fontRef idx="minor"/>
      </dsp:style>
    </dsp:sp>
    <dsp:sp modelId="{33BB3BB0-5C21-4C20-8DB8-4F53748EF30D}">
      <dsp:nvSpPr>
        <dsp:cNvPr id="0" name=""/>
        <dsp:cNvSpPr/>
      </dsp:nvSpPr>
      <dsp:spPr>
        <a:xfrm>
          <a:off x="546303" y="3567453"/>
          <a:ext cx="7307128" cy="1056836"/>
        </a:xfrm>
        <a:prstGeom prst="rect">
          <a:avLst/>
        </a:prstGeom>
        <a:solidFill>
          <a:schemeClr val="accent1">
            <a:shade val="50000"/>
            <a:hueOff val="322860"/>
            <a:satOff val="-27577"/>
            <a:lumOff val="254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053" tIns="33020" rIns="33020" bIns="33020" numCol="1" spcCol="1270" anchor="ctr" anchorCtr="0">
          <a:noAutofit/>
        </a:bodyPr>
        <a:lstStyle/>
        <a:p>
          <a:pPr lvl="0" algn="l" defTabSz="577850">
            <a:lnSpc>
              <a:spcPct val="90000"/>
            </a:lnSpc>
            <a:spcBef>
              <a:spcPct val="0"/>
            </a:spcBef>
            <a:spcAft>
              <a:spcPct val="35000"/>
            </a:spcAft>
          </a:pPr>
          <a:r>
            <a:rPr lang="id-ID" sz="1300" b="1" kern="1200" dirty="0" smtClean="0">
              <a:solidFill>
                <a:schemeClr val="tx1"/>
              </a:solidFill>
            </a:rPr>
            <a:t>Bila  dilihat  dari  pelaksanaan  CSR di Indonesia, maka  dapat  dikatakan  bahwa  perusahaan yang telah melaksanakan program CSR dan membuat  laporannya belum bisa  dikatakan sebagai perusahaan yang telah menerapkan akuntansi    lingkungan</a:t>
          </a:r>
          <a:endParaRPr lang="id-ID" sz="1300" b="1" kern="1200" dirty="0">
            <a:solidFill>
              <a:schemeClr val="tx1"/>
            </a:solidFill>
          </a:endParaRPr>
        </a:p>
      </dsp:txBody>
      <dsp:txXfrm>
        <a:off x="546303" y="3567453"/>
        <a:ext cx="7307128" cy="1056836"/>
      </dsp:txXfrm>
    </dsp:sp>
    <dsp:sp modelId="{850B6BB0-B9A6-43CC-978C-7699B5931976}">
      <dsp:nvSpPr>
        <dsp:cNvPr id="0" name=""/>
        <dsp:cNvSpPr/>
      </dsp:nvSpPr>
      <dsp:spPr>
        <a:xfrm>
          <a:off x="80907" y="3630476"/>
          <a:ext cx="930791" cy="930791"/>
        </a:xfrm>
        <a:prstGeom prst="ellipse">
          <a:avLst/>
        </a:prstGeom>
        <a:solidFill>
          <a:schemeClr val="lt1">
            <a:hueOff val="0"/>
            <a:satOff val="0"/>
            <a:lumOff val="0"/>
            <a:alphaOff val="0"/>
          </a:schemeClr>
        </a:solidFill>
        <a:ln w="15875" cap="flat" cmpd="sng" algn="ctr">
          <a:solidFill>
            <a:schemeClr val="accent1">
              <a:shade val="50000"/>
              <a:hueOff val="322860"/>
              <a:satOff val="-27577"/>
              <a:lumOff val="2549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AECCE-9E8E-429F-92F7-417161D4C981}">
      <dsp:nvSpPr>
        <dsp:cNvPr id="0" name=""/>
        <dsp:cNvSpPr/>
      </dsp:nvSpPr>
      <dsp:spPr>
        <a:xfrm>
          <a:off x="610267" y="0"/>
          <a:ext cx="6916368" cy="208823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2E58F9-B49C-4CF9-B8C8-C1DA4FBA2BF8}">
      <dsp:nvSpPr>
        <dsp:cNvPr id="0" name=""/>
        <dsp:cNvSpPr/>
      </dsp:nvSpPr>
      <dsp:spPr>
        <a:xfrm>
          <a:off x="275732" y="626469"/>
          <a:ext cx="2441071" cy="83529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b="1" kern="1200" dirty="0" smtClean="0"/>
            <a:t>Sosio Economic Environmental Accounting  ( SEEA )</a:t>
          </a:r>
          <a:endParaRPr lang="id-ID" sz="1500" b="1" kern="1200" dirty="0"/>
        </a:p>
      </dsp:txBody>
      <dsp:txXfrm>
        <a:off x="316508" y="667245"/>
        <a:ext cx="2359519" cy="753740"/>
      </dsp:txXfrm>
    </dsp:sp>
    <dsp:sp modelId="{76A6B957-7BED-409E-B775-77BCDC31659D}">
      <dsp:nvSpPr>
        <dsp:cNvPr id="0" name=""/>
        <dsp:cNvSpPr/>
      </dsp:nvSpPr>
      <dsp:spPr>
        <a:xfrm>
          <a:off x="2847916" y="626469"/>
          <a:ext cx="2441071" cy="83529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Bell and Lehman</a:t>
          </a:r>
          <a:endParaRPr lang="id-ID" sz="1800" b="1" kern="1200" dirty="0"/>
        </a:p>
      </dsp:txBody>
      <dsp:txXfrm>
        <a:off x="2888692" y="667245"/>
        <a:ext cx="2359519" cy="753740"/>
      </dsp:txXfrm>
    </dsp:sp>
    <dsp:sp modelId="{1F3965AD-8D94-4059-8A5F-FEBE5F3B5C20}">
      <dsp:nvSpPr>
        <dsp:cNvPr id="0" name=""/>
        <dsp:cNvSpPr/>
      </dsp:nvSpPr>
      <dsp:spPr>
        <a:xfrm>
          <a:off x="5420099" y="626469"/>
          <a:ext cx="2441071" cy="83529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Cohen and Robbin</a:t>
          </a:r>
          <a:endParaRPr lang="id-ID" sz="1800" b="1" kern="1200" dirty="0"/>
        </a:p>
      </dsp:txBody>
      <dsp:txXfrm>
        <a:off x="5460875" y="667245"/>
        <a:ext cx="2359519" cy="753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5B629-B78C-41F7-94E2-8FA0A97E8AE5}">
      <dsp:nvSpPr>
        <dsp:cNvPr id="0" name=""/>
        <dsp:cNvSpPr/>
      </dsp:nvSpPr>
      <dsp:spPr>
        <a:xfrm rot="5400000">
          <a:off x="4167601" y="-1317678"/>
          <a:ext cx="2426674" cy="5064412"/>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menyatakan bahwa perusahaan akan memastikan bahwa mereka beroperasi dalam batasan nilai dan norma yang ada dalam masyarakat atau lingkungan tempat perusahaan berada</a:t>
          </a:r>
          <a:endParaRPr lang="id-ID" sz="2000" kern="1200" dirty="0"/>
        </a:p>
      </dsp:txBody>
      <dsp:txXfrm rot="-5400000">
        <a:off x="2848732" y="119651"/>
        <a:ext cx="4945952" cy="2189754"/>
      </dsp:txXfrm>
    </dsp:sp>
    <dsp:sp modelId="{4FC299FE-AECD-4B34-9C4C-D42EA7802B44}">
      <dsp:nvSpPr>
        <dsp:cNvPr id="0" name=""/>
        <dsp:cNvSpPr/>
      </dsp:nvSpPr>
      <dsp:spPr>
        <a:xfrm>
          <a:off x="0" y="32021"/>
          <a:ext cx="2848732" cy="2365013"/>
        </a:xfrm>
        <a:prstGeom prst="roundRect">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id-ID" sz="3400" kern="1200" dirty="0" smtClean="0"/>
            <a:t>Legitimacy Theory</a:t>
          </a:r>
          <a:endParaRPr lang="id-ID" sz="3400" kern="1200" dirty="0"/>
        </a:p>
      </dsp:txBody>
      <dsp:txXfrm>
        <a:off x="115450" y="147471"/>
        <a:ext cx="2617832" cy="2134113"/>
      </dsp:txXfrm>
    </dsp:sp>
    <dsp:sp modelId="{57F21B83-898D-418F-A80E-CB1737A16E60}">
      <dsp:nvSpPr>
        <dsp:cNvPr id="0" name=""/>
        <dsp:cNvSpPr/>
      </dsp:nvSpPr>
      <dsp:spPr>
        <a:xfrm rot="5400000">
          <a:off x="4440193" y="1193940"/>
          <a:ext cx="1892010" cy="5069363"/>
        </a:xfrm>
        <a:prstGeom prst="round2SameRect">
          <a:avLst/>
        </a:prstGeom>
        <a:solidFill>
          <a:schemeClr val="accent4">
            <a:tint val="40000"/>
            <a:alpha val="90000"/>
            <a:hueOff val="-2589887"/>
            <a:satOff val="4932"/>
            <a:lumOff val="-800"/>
            <a:alphaOff val="0"/>
          </a:schemeClr>
        </a:solidFill>
        <a:ln w="9525" cap="flat" cmpd="sng" algn="ctr">
          <a:solidFill>
            <a:schemeClr val="accent4">
              <a:tint val="40000"/>
              <a:alpha val="90000"/>
              <a:hueOff val="-2589887"/>
              <a:satOff val="4932"/>
              <a:lumOff val="-80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memperhatikan keseluruhan pihak yang mempunyai kepentingan terhadap perusahaan</a:t>
          </a:r>
          <a:endParaRPr lang="id-ID" sz="2000" kern="1200" dirty="0"/>
        </a:p>
      </dsp:txBody>
      <dsp:txXfrm rot="-5400000">
        <a:off x="2851517" y="2874976"/>
        <a:ext cx="4977003" cy="1707290"/>
      </dsp:txXfrm>
    </dsp:sp>
    <dsp:sp modelId="{CE35F192-A434-4DB8-A8DB-77EC483EB701}">
      <dsp:nvSpPr>
        <dsp:cNvPr id="0" name=""/>
        <dsp:cNvSpPr/>
      </dsp:nvSpPr>
      <dsp:spPr>
        <a:xfrm>
          <a:off x="0" y="2546115"/>
          <a:ext cx="2851516" cy="2365013"/>
        </a:xfrm>
        <a:prstGeom prst="roundRect">
          <a:avLst/>
        </a:prstGeom>
        <a:gradFill rotWithShape="0">
          <a:gsLst>
            <a:gs pos="0">
              <a:schemeClr val="accent4">
                <a:hueOff val="-2150360"/>
                <a:satOff val="19087"/>
                <a:lumOff val="-6471"/>
                <a:alphaOff val="0"/>
              </a:schemeClr>
            </a:gs>
            <a:gs pos="100000">
              <a:schemeClr val="accent4">
                <a:hueOff val="-2150360"/>
                <a:satOff val="19087"/>
                <a:lumOff val="-6471"/>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id-ID" sz="3400" kern="1200" dirty="0" smtClean="0"/>
            <a:t>Stake Holder Theory</a:t>
          </a:r>
          <a:endParaRPr lang="id-ID" sz="3400" kern="1200" dirty="0"/>
        </a:p>
      </dsp:txBody>
      <dsp:txXfrm>
        <a:off x="115450" y="2661565"/>
        <a:ext cx="2620616" cy="21341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DCEC3-1A14-4349-B5E3-5FF25FDF48EF}">
      <dsp:nvSpPr>
        <dsp:cNvPr id="0" name=""/>
        <dsp:cNvSpPr/>
      </dsp:nvSpPr>
      <dsp:spPr>
        <a:xfrm>
          <a:off x="432310" y="3418"/>
          <a:ext cx="3533014" cy="170666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d-ID" sz="1400" kern="1200" dirty="0" smtClean="0"/>
            <a:t>Undang-Undang    No.     23     Tahun    1997 tentang Pengelolaan Lingkungan Hidup. UU  ini  mengatur  tentang  kewajiban  setiap orang  yang  berusaha atau  berkegiatan untuk menjaga,  mengelola,  dan  memberikan infor- masi yang benar dan akurat mengenai lingkungan hidup</a:t>
          </a:r>
          <a:endParaRPr lang="id-ID" sz="1400" kern="1200" dirty="0"/>
        </a:p>
      </dsp:txBody>
      <dsp:txXfrm>
        <a:off x="432310" y="3418"/>
        <a:ext cx="3533014" cy="1706664"/>
      </dsp:txXfrm>
    </dsp:sp>
    <dsp:sp modelId="{3B3250E3-6D41-47C1-8255-CB760F2E0C41}">
      <dsp:nvSpPr>
        <dsp:cNvPr id="0" name=""/>
        <dsp:cNvSpPr/>
      </dsp:nvSpPr>
      <dsp:spPr>
        <a:xfrm>
          <a:off x="4146666" y="2819"/>
          <a:ext cx="3485919" cy="1707861"/>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id-ID" sz="1200" kern="1200" dirty="0" smtClean="0"/>
            <a:t>Undang-Undang No. 25 tahun 2007 tentang</a:t>
          </a:r>
        </a:p>
        <a:p>
          <a:pPr lvl="0" algn="l" defTabSz="533400">
            <a:lnSpc>
              <a:spcPct val="90000"/>
            </a:lnSpc>
            <a:spcBef>
              <a:spcPct val="0"/>
            </a:spcBef>
            <a:spcAft>
              <a:spcPct val="35000"/>
            </a:spcAft>
          </a:pPr>
          <a:r>
            <a:rPr lang="id-ID" sz="1200" kern="1200" dirty="0" smtClean="0"/>
            <a:t>Penanaman Modal.</a:t>
          </a:r>
        </a:p>
        <a:p>
          <a:pPr lvl="0" algn="l" defTabSz="533400">
            <a:lnSpc>
              <a:spcPct val="90000"/>
            </a:lnSpc>
            <a:spcBef>
              <a:spcPct val="0"/>
            </a:spcBef>
            <a:spcAft>
              <a:spcPct val="35000"/>
            </a:spcAft>
          </a:pPr>
          <a:r>
            <a:rPr lang="id-ID" sz="1200" kern="1200" dirty="0" smtClean="0"/>
            <a:t>Dalam UU ini diatur kewajiban bagi setiap penanam modal berbentuk badan  usaha atau perorangan untuk melaksanakan tanggung- jawab sosial perusahaan, menjaga  kelestarian lingkungan hidup dan menghormati tradisi budaya    masyarakat    sekitar</a:t>
          </a:r>
          <a:endParaRPr lang="id-ID" sz="1200" kern="1200" dirty="0"/>
        </a:p>
      </dsp:txBody>
      <dsp:txXfrm>
        <a:off x="4146666" y="2819"/>
        <a:ext cx="3485919" cy="1707861"/>
      </dsp:txXfrm>
    </dsp:sp>
    <dsp:sp modelId="{DBDC3852-2D7F-4F27-8025-E4DB10CD364A}">
      <dsp:nvSpPr>
        <dsp:cNvPr id="0" name=""/>
        <dsp:cNvSpPr/>
      </dsp:nvSpPr>
      <dsp:spPr>
        <a:xfrm>
          <a:off x="360036" y="1912619"/>
          <a:ext cx="3275236" cy="17941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d-ID" sz="1400" kern="1200" dirty="0" smtClean="0"/>
            <a:t>Undang-Undang    No.    40     Tahun    2007 tentang Perseroan Terbatas.</a:t>
          </a:r>
        </a:p>
        <a:p>
          <a:pPr lvl="0" algn="l" defTabSz="622300">
            <a:lnSpc>
              <a:spcPct val="90000"/>
            </a:lnSpc>
            <a:spcBef>
              <a:spcPct val="0"/>
            </a:spcBef>
            <a:spcAft>
              <a:spcPct val="35000"/>
            </a:spcAft>
          </a:pPr>
          <a:r>
            <a:rPr lang="id-ID" sz="1400" kern="1200" dirty="0" smtClean="0"/>
            <a:t>UU ini mewajibkan bagi perseroan yang terkait dengan  sumber  daya  alam  untuk memasukkan  perhitungan  tanggungjawab sosial dan lingkungan sebagai biaya yang dianggarkan secara patut dan wajar. </a:t>
          </a:r>
          <a:endParaRPr lang="id-ID" sz="1400" kern="1200" dirty="0"/>
        </a:p>
      </dsp:txBody>
      <dsp:txXfrm>
        <a:off x="360036" y="1912619"/>
        <a:ext cx="3275236" cy="1794132"/>
      </dsp:txXfrm>
    </dsp:sp>
    <dsp:sp modelId="{FEF69A1D-C8ED-42E5-8243-4EE336A30F52}">
      <dsp:nvSpPr>
        <dsp:cNvPr id="0" name=""/>
        <dsp:cNvSpPr/>
      </dsp:nvSpPr>
      <dsp:spPr>
        <a:xfrm>
          <a:off x="3816614" y="1892022"/>
          <a:ext cx="3888244" cy="183532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d-ID" sz="1400" kern="1200" dirty="0" smtClean="0"/>
            <a:t>Pernyataan   Standar Akuntansi       Keuangan (PSAK)  No.  32 (Akuntansi  Kehutanan)  dan No. 33 (Akuntansi Pertambangan Umum). Kedua  PSAK  ini  mengatur  tentang kewajiban perusahaan           dari           sektor pertambangan dan pemilik Hak Pengusaha Hutan (HPH) untuk melaporkan item-item </a:t>
          </a:r>
          <a:r>
            <a:rPr lang="id-ID" sz="1300" kern="1200" dirty="0" smtClean="0"/>
            <a:t>lingkungannya dalam laporan keuangan</a:t>
          </a:r>
          <a:endParaRPr lang="id-ID" sz="1300" kern="1200" dirty="0"/>
        </a:p>
      </dsp:txBody>
      <dsp:txXfrm>
        <a:off x="3816614" y="1892022"/>
        <a:ext cx="3888244" cy="1835326"/>
      </dsp:txXfrm>
    </dsp:sp>
    <dsp:sp modelId="{BC9C7518-BD64-44D9-8AB8-0EF68BA466B0}">
      <dsp:nvSpPr>
        <dsp:cNvPr id="0" name=""/>
        <dsp:cNvSpPr/>
      </dsp:nvSpPr>
      <dsp:spPr>
        <a:xfrm>
          <a:off x="1146081" y="3908691"/>
          <a:ext cx="5772733" cy="1288841"/>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d-ID" sz="1400" kern="1200" dirty="0" smtClean="0"/>
            <a:t>Peraturan Bank  Indonesia No.  7/2/PBI/2005 tentang Penetapan Peringkat Kualitas Aktiva Bagi Bank Umum.Dalam aturan ini  aspek  lingkungan menjadi salah satu syarat dalam pemberian kredit. Setiap perusahaan yang ingin mendapatkan kredit perbankan, harus mampu memperlihat- kan kepeduliannya terhadap pengelolaan lingkungan. </a:t>
          </a:r>
          <a:endParaRPr lang="id-ID" sz="1400" kern="1200" dirty="0"/>
        </a:p>
      </dsp:txBody>
      <dsp:txXfrm>
        <a:off x="1146081" y="3908691"/>
        <a:ext cx="5772733" cy="12888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56653-396D-4CBD-A44B-AB680B56B60B}">
      <dsp:nvSpPr>
        <dsp:cNvPr id="0" name=""/>
        <dsp:cNvSpPr/>
      </dsp:nvSpPr>
      <dsp:spPr>
        <a:xfrm rot="5400000">
          <a:off x="-270979" y="273452"/>
          <a:ext cx="1806528" cy="1264570"/>
        </a:xfrm>
        <a:prstGeom prst="chevron">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w="9525" cap="flat" cmpd="sng" algn="ctr">
          <a:solidFill>
            <a:schemeClr val="accent4">
              <a:hueOff val="0"/>
              <a:satOff val="0"/>
              <a:lumOff val="0"/>
              <a:alphaOff val="0"/>
            </a:schemeClr>
          </a:solidFill>
          <a:prstDash val="solid"/>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4">
              <a:hueOff val="0"/>
              <a:satOff val="0"/>
              <a:lumOff val="0"/>
              <a:alphaOff val="0"/>
              <a:shade val="3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id-ID" sz="3500" b="1" kern="1200" dirty="0" smtClean="0"/>
            <a:t>1</a:t>
          </a:r>
          <a:endParaRPr lang="id-ID" sz="3500" b="1" kern="1200" dirty="0"/>
        </a:p>
      </dsp:txBody>
      <dsp:txXfrm rot="-5400000">
        <a:off x="0" y="634758"/>
        <a:ext cx="1264570" cy="541958"/>
      </dsp:txXfrm>
    </dsp:sp>
    <dsp:sp modelId="{159D164A-8C29-4BE4-921A-332EFCDE067F}">
      <dsp:nvSpPr>
        <dsp:cNvPr id="0" name=""/>
        <dsp:cNvSpPr/>
      </dsp:nvSpPr>
      <dsp:spPr>
        <a:xfrm rot="5400000">
          <a:off x="4005603" y="-2738559"/>
          <a:ext cx="1174243" cy="6656309"/>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Laba Akuntansi Nasional, mengacu  pada akuntansi sumber daya alam, menyajikan  informasi statistik suatu negara tentang  kualitas dan nilai  konsumsi  sumber  daya  alam,  yang terbarukan maupun yang tidak terbarukan</a:t>
          </a:r>
          <a:endParaRPr lang="id-ID" sz="1700" kern="1200" dirty="0"/>
        </a:p>
      </dsp:txBody>
      <dsp:txXfrm rot="-5400000">
        <a:off x="1264570" y="59796"/>
        <a:ext cx="6598987" cy="1059599"/>
      </dsp:txXfrm>
    </dsp:sp>
    <dsp:sp modelId="{A5EE4635-BE25-414F-A942-EF76FF70597E}">
      <dsp:nvSpPr>
        <dsp:cNvPr id="0" name=""/>
        <dsp:cNvSpPr/>
      </dsp:nvSpPr>
      <dsp:spPr>
        <a:xfrm rot="5400000">
          <a:off x="-270979" y="1887994"/>
          <a:ext cx="1806528" cy="1264570"/>
        </a:xfrm>
        <a:prstGeom prst="chevron">
          <a:avLst/>
        </a:prstGeom>
        <a:gradFill rotWithShape="0">
          <a:gsLst>
            <a:gs pos="0">
              <a:schemeClr val="accent4">
                <a:hueOff val="-1075180"/>
                <a:satOff val="9543"/>
                <a:lumOff val="-3235"/>
                <a:alphaOff val="0"/>
              </a:schemeClr>
            </a:gs>
            <a:gs pos="100000">
              <a:schemeClr val="accent4">
                <a:hueOff val="-1075180"/>
                <a:satOff val="9543"/>
                <a:lumOff val="-3235"/>
                <a:alphaOff val="0"/>
                <a:shade val="75000"/>
                <a:satMod val="120000"/>
                <a:lumMod val="90000"/>
              </a:schemeClr>
            </a:gs>
          </a:gsLst>
          <a:lin ang="5400000" scaled="0"/>
        </a:gradFill>
        <a:ln w="9525" cap="flat" cmpd="sng" algn="ctr">
          <a:solidFill>
            <a:schemeClr val="accent4">
              <a:hueOff val="-1075180"/>
              <a:satOff val="9543"/>
              <a:lumOff val="-3235"/>
              <a:alphaOff val="0"/>
            </a:schemeClr>
          </a:solidFill>
          <a:prstDash val="solid"/>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4">
              <a:hueOff val="-1075180"/>
              <a:satOff val="9543"/>
              <a:lumOff val="-3235"/>
              <a:alphaOff val="0"/>
              <a:shade val="3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id-ID" sz="3500" b="1" kern="1200" dirty="0" smtClean="0"/>
            <a:t>2</a:t>
          </a:r>
          <a:endParaRPr lang="id-ID" sz="3500" b="1" kern="1200" dirty="0"/>
        </a:p>
      </dsp:txBody>
      <dsp:txXfrm rot="-5400000">
        <a:off x="0" y="2249300"/>
        <a:ext cx="1264570" cy="541958"/>
      </dsp:txXfrm>
    </dsp:sp>
    <dsp:sp modelId="{CEA0FF42-0164-409D-84F1-A2C120D2A462}">
      <dsp:nvSpPr>
        <dsp:cNvPr id="0" name=""/>
        <dsp:cNvSpPr/>
      </dsp:nvSpPr>
      <dsp:spPr>
        <a:xfrm rot="5400000">
          <a:off x="4005603" y="-1156861"/>
          <a:ext cx="1174243" cy="6656309"/>
        </a:xfrm>
        <a:prstGeom prst="round2SameRect">
          <a:avLst/>
        </a:prstGeom>
        <a:solidFill>
          <a:schemeClr val="lt1">
            <a:alpha val="90000"/>
            <a:hueOff val="0"/>
            <a:satOff val="0"/>
            <a:lumOff val="0"/>
            <a:alphaOff val="0"/>
          </a:schemeClr>
        </a:solidFill>
        <a:ln w="9525" cap="flat" cmpd="sng" algn="ctr">
          <a:solidFill>
            <a:schemeClr val="accent4">
              <a:hueOff val="-1075180"/>
              <a:satOff val="9543"/>
              <a:lumOff val="-3235"/>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Akuntansi Keuangan, mengacu  pada  penyusunan laporan   akuntabilitas   lingkungan  untuk  peng- guna eksternal disesuaikan dengan prinsip akuntansi berterima umum.</a:t>
          </a:r>
          <a:endParaRPr lang="id-ID" sz="1700" kern="1200" dirty="0"/>
        </a:p>
      </dsp:txBody>
      <dsp:txXfrm rot="-5400000">
        <a:off x="1264570" y="1641494"/>
        <a:ext cx="6598987" cy="1059599"/>
      </dsp:txXfrm>
    </dsp:sp>
    <dsp:sp modelId="{ECF66629-9AC8-4F11-85AC-9458B22A0B14}">
      <dsp:nvSpPr>
        <dsp:cNvPr id="0" name=""/>
        <dsp:cNvSpPr/>
      </dsp:nvSpPr>
      <dsp:spPr>
        <a:xfrm rot="5400000">
          <a:off x="-270979" y="3502536"/>
          <a:ext cx="1806528" cy="1264570"/>
        </a:xfrm>
        <a:prstGeom prst="chevron">
          <a:avLst/>
        </a:prstGeom>
        <a:gradFill rotWithShape="0">
          <a:gsLst>
            <a:gs pos="0">
              <a:schemeClr val="accent4">
                <a:hueOff val="-2150360"/>
                <a:satOff val="19087"/>
                <a:lumOff val="-6471"/>
                <a:alphaOff val="0"/>
              </a:schemeClr>
            </a:gs>
            <a:gs pos="100000">
              <a:schemeClr val="accent4">
                <a:hueOff val="-2150360"/>
                <a:satOff val="19087"/>
                <a:lumOff val="-6471"/>
                <a:alphaOff val="0"/>
                <a:shade val="75000"/>
                <a:satMod val="120000"/>
                <a:lumMod val="90000"/>
              </a:schemeClr>
            </a:gs>
          </a:gsLst>
          <a:lin ang="5400000" scaled="0"/>
        </a:gradFill>
        <a:ln w="9525" cap="flat" cmpd="sng" algn="ctr">
          <a:solidFill>
            <a:schemeClr val="accent4">
              <a:hueOff val="-2150360"/>
              <a:satOff val="19087"/>
              <a:lumOff val="-6471"/>
              <a:alphaOff val="0"/>
            </a:schemeClr>
          </a:solidFill>
          <a:prstDash val="solid"/>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4">
              <a:hueOff val="-2150360"/>
              <a:satOff val="19087"/>
              <a:lumOff val="-6471"/>
              <a:alphaOff val="0"/>
              <a:shade val="3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id-ID" sz="3500" b="1" kern="1200" dirty="0" smtClean="0"/>
            <a:t>3</a:t>
          </a:r>
          <a:endParaRPr lang="id-ID" sz="3500" b="1" kern="1200" dirty="0"/>
        </a:p>
      </dsp:txBody>
      <dsp:txXfrm rot="-5400000">
        <a:off x="0" y="3863842"/>
        <a:ext cx="1264570" cy="541958"/>
      </dsp:txXfrm>
    </dsp:sp>
    <dsp:sp modelId="{38A32C37-E72C-4230-A3AA-CB80E1D1BAFD}">
      <dsp:nvSpPr>
        <dsp:cNvPr id="0" name=""/>
        <dsp:cNvSpPr/>
      </dsp:nvSpPr>
      <dsp:spPr>
        <a:xfrm rot="5400000">
          <a:off x="4005603" y="490524"/>
          <a:ext cx="1174243" cy="6656309"/>
        </a:xfrm>
        <a:prstGeom prst="round2SameRect">
          <a:avLst/>
        </a:prstGeom>
        <a:solidFill>
          <a:schemeClr val="lt1">
            <a:alpha val="90000"/>
            <a:hueOff val="0"/>
            <a:satOff val="0"/>
            <a:lumOff val="0"/>
            <a:alphaOff val="0"/>
          </a:schemeClr>
        </a:solidFill>
        <a:ln w="9525" cap="flat" cmpd="sng" algn="ctr">
          <a:solidFill>
            <a:schemeClr val="accent4">
              <a:hueOff val="-2150360"/>
              <a:satOff val="19087"/>
              <a:lumOff val="-6471"/>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Akuntansi Manajemen, mengacu pada proses bisnis dengan   pertimbangan   penentuan   biaya, keputusan investasi  modal, dan  evaluasi kinerja yang terkait dengan pelestarian lingkungan</a:t>
          </a:r>
          <a:endParaRPr lang="id-ID" sz="1700" kern="1200" dirty="0"/>
        </a:p>
      </dsp:txBody>
      <dsp:txXfrm rot="-5400000">
        <a:off x="1264570" y="3288879"/>
        <a:ext cx="6598987" cy="10595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8A837-D18F-4C32-A07F-231CDEC0E5E4}">
      <dsp:nvSpPr>
        <dsp:cNvPr id="0" name=""/>
        <dsp:cNvSpPr/>
      </dsp:nvSpPr>
      <dsp:spPr>
        <a:xfrm>
          <a:off x="610267" y="0"/>
          <a:ext cx="6916368" cy="1008112"/>
        </a:xfrm>
        <a:prstGeom prst="rightArrow">
          <a:avLst/>
        </a:prstGeom>
        <a:gradFill rotWithShape="0">
          <a:gsLst>
            <a:gs pos="0">
              <a:schemeClr val="accent4">
                <a:tint val="40000"/>
                <a:hueOff val="0"/>
                <a:satOff val="0"/>
                <a:lumOff val="0"/>
                <a:alphaOff val="0"/>
              </a:schemeClr>
            </a:gs>
            <a:gs pos="100000">
              <a:schemeClr val="accent4">
                <a:tint val="40000"/>
                <a:hueOff val="0"/>
                <a:satOff val="0"/>
                <a:lumOff val="0"/>
                <a:alphaOff val="0"/>
                <a:shade val="75000"/>
                <a:satMod val="120000"/>
                <a:lumMod val="90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7C936B0-7713-40A2-A249-DD3DFFF33F61}">
      <dsp:nvSpPr>
        <dsp:cNvPr id="0" name=""/>
        <dsp:cNvSpPr/>
      </dsp:nvSpPr>
      <dsp:spPr>
        <a:xfrm>
          <a:off x="216035" y="72009"/>
          <a:ext cx="3301265" cy="864093"/>
        </a:xfrm>
        <a:prstGeom prst="roundRect">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dirty="0" smtClean="0"/>
            <a:t>Fungsi Internal</a:t>
          </a:r>
          <a:endParaRPr lang="id-ID" sz="2900" kern="1200" dirty="0"/>
        </a:p>
      </dsp:txBody>
      <dsp:txXfrm>
        <a:off x="258217" y="114191"/>
        <a:ext cx="3216901" cy="779729"/>
      </dsp:txXfrm>
    </dsp:sp>
    <dsp:sp modelId="{CE56D975-B15D-4D98-9897-BD99CABD69FA}">
      <dsp:nvSpPr>
        <dsp:cNvPr id="0" name=""/>
        <dsp:cNvSpPr/>
      </dsp:nvSpPr>
      <dsp:spPr>
        <a:xfrm>
          <a:off x="3960440" y="72009"/>
          <a:ext cx="3297671" cy="864093"/>
        </a:xfrm>
        <a:prstGeom prst="roundRect">
          <a:avLst/>
        </a:prstGeom>
        <a:gradFill rotWithShape="0">
          <a:gsLst>
            <a:gs pos="0">
              <a:schemeClr val="accent4">
                <a:hueOff val="-2150360"/>
                <a:satOff val="19087"/>
                <a:lumOff val="-6471"/>
                <a:alphaOff val="0"/>
              </a:schemeClr>
            </a:gs>
            <a:gs pos="100000">
              <a:schemeClr val="accent4">
                <a:hueOff val="-2150360"/>
                <a:satOff val="19087"/>
                <a:lumOff val="-6471"/>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dirty="0" smtClean="0"/>
            <a:t>Fungsi Eksternal</a:t>
          </a:r>
          <a:endParaRPr lang="id-ID" sz="2800" kern="1200" dirty="0"/>
        </a:p>
      </dsp:txBody>
      <dsp:txXfrm>
        <a:off x="4002622" y="114191"/>
        <a:ext cx="3213307" cy="7797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8F5D9-3F5B-4C21-8B4F-8B2A033FB510}">
      <dsp:nvSpPr>
        <dsp:cNvPr id="0" name=""/>
        <dsp:cNvSpPr/>
      </dsp:nvSpPr>
      <dsp:spPr>
        <a:xfrm>
          <a:off x="161121" y="2341"/>
          <a:ext cx="3657745" cy="177098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 RELEVAN ) Akuntansi lingkungan harus memberikan informasi  yang  valid  terkait  dengan  manfaat- biaya  pelestarian  yang  dapat  memberikan dukungan dalam pengambilan keputusan </a:t>
          </a:r>
          <a:r>
            <a:rPr lang="id-ID" sz="1300" i="1" kern="1200" dirty="0" smtClean="0"/>
            <a:t>stakeholder</a:t>
          </a:r>
          <a:endParaRPr lang="id-ID" sz="1300" kern="1200" dirty="0"/>
        </a:p>
      </dsp:txBody>
      <dsp:txXfrm>
        <a:off x="161121" y="2341"/>
        <a:ext cx="3657745" cy="1770986"/>
      </dsp:txXfrm>
    </dsp:sp>
    <dsp:sp modelId="{B4DB5A9E-9325-495A-9072-E4EB6FD96535}">
      <dsp:nvSpPr>
        <dsp:cNvPr id="0" name=""/>
        <dsp:cNvSpPr/>
      </dsp:nvSpPr>
      <dsp:spPr>
        <a:xfrm>
          <a:off x="4055329" y="0"/>
          <a:ext cx="3632420" cy="1775668"/>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 ( HANDAL ) Akuntansi lingkungan harus menghilangkan data yang tidak akurat atau bias dan dapat memberikan bantuan dalam membangun kepercayaan dan keandalan </a:t>
          </a:r>
          <a:r>
            <a:rPr lang="id-ID" sz="1300" i="1" kern="1200" dirty="0" smtClean="0"/>
            <a:t>stakeholder</a:t>
          </a:r>
          <a:endParaRPr lang="id-ID" sz="1300" kern="1200" dirty="0"/>
        </a:p>
      </dsp:txBody>
      <dsp:txXfrm>
        <a:off x="4055329" y="0"/>
        <a:ext cx="3632420" cy="1775668"/>
      </dsp:txXfrm>
    </dsp:sp>
    <dsp:sp modelId="{3A40A58E-0C84-409E-9182-1846CB5F02D5}">
      <dsp:nvSpPr>
        <dsp:cNvPr id="0" name=""/>
        <dsp:cNvSpPr/>
      </dsp:nvSpPr>
      <dsp:spPr>
        <a:xfrm>
          <a:off x="170533" y="2012131"/>
          <a:ext cx="3515087" cy="158921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 MUDAH DIPAHAMI ) Dengan tujuan pengungkapan data akuntansi lingkungan yang  mudah  untuk  dipahami, akun- tansi lingkungan harus menghilangkan setiap kemungkinan timbulnya penilaian yang keliru tentang kegiatan perlindungan lingkungan perusahaan</a:t>
          </a:r>
          <a:endParaRPr lang="id-ID" sz="1300" kern="1200" dirty="0"/>
        </a:p>
      </dsp:txBody>
      <dsp:txXfrm>
        <a:off x="170533" y="2012131"/>
        <a:ext cx="3515087" cy="1589213"/>
      </dsp:txXfrm>
    </dsp:sp>
    <dsp:sp modelId="{BE48E5C0-BB11-4787-BDE1-ED79729080C4}">
      <dsp:nvSpPr>
        <dsp:cNvPr id="0" name=""/>
        <dsp:cNvSpPr/>
      </dsp:nvSpPr>
      <dsp:spPr>
        <a:xfrm>
          <a:off x="3922083" y="2012131"/>
          <a:ext cx="3756255" cy="158921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 DAPAT DIBANDINGKAN ) Akuntansi dapat dibandingkan  dari  tahun ke tahun  bagi  sebuah  perusahaan  dan  juga  dapat diba ndi n gkan antarperusahaan yang berbeda di sektor yang sama. Adalah penting untuk memastikan keterbandingan agar tidak menciptakan kesalahpahaman antara </a:t>
          </a:r>
          <a:r>
            <a:rPr lang="id-ID" sz="1300" i="1" kern="1200" dirty="0" smtClean="0"/>
            <a:t>stakeholder</a:t>
          </a:r>
          <a:endParaRPr lang="id-ID" sz="1300" kern="1200" dirty="0"/>
        </a:p>
      </dsp:txBody>
      <dsp:txXfrm>
        <a:off x="3922083" y="2012131"/>
        <a:ext cx="3756255" cy="1589213"/>
      </dsp:txXfrm>
    </dsp:sp>
    <dsp:sp modelId="{A5454225-4B6E-4F5C-862B-47C3A90886B5}">
      <dsp:nvSpPr>
        <dsp:cNvPr id="0" name=""/>
        <dsp:cNvSpPr/>
      </dsp:nvSpPr>
      <dsp:spPr>
        <a:xfrm>
          <a:off x="1656180" y="3837807"/>
          <a:ext cx="4536511" cy="1418775"/>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 DAPAT DIBUKTIKAN ) Data akuntansi lingkungan harus diverifikasi dari sudut pandang objektif. Informasi yang dapat dibuktikan  adalah  hasil  yang  sama  dapat diperoleh   bila   menggunakan   tempat,   standar, dan metode yang persis sama dengan yang digunakan oleh pihak yang menciptakan data</a:t>
          </a:r>
          <a:endParaRPr lang="id-ID" sz="1300" kern="1200" dirty="0"/>
        </a:p>
      </dsp:txBody>
      <dsp:txXfrm>
        <a:off x="1656180" y="3837807"/>
        <a:ext cx="4536511" cy="14187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89F66-B63F-4609-A5CB-DBD8CC320312}">
      <dsp:nvSpPr>
        <dsp:cNvPr id="0" name=""/>
        <dsp:cNvSpPr/>
      </dsp:nvSpPr>
      <dsp:spPr>
        <a:xfrm>
          <a:off x="-186319" y="0"/>
          <a:ext cx="7416819" cy="1425758"/>
        </a:xfrm>
        <a:prstGeom prst="roundRect">
          <a:avLst>
            <a:gd name="adj" fmla="val 10000"/>
          </a:avLst>
        </a:prstGeom>
        <a:gradFill rotWithShape="1">
          <a:gsLst>
            <a:gs pos="0">
              <a:schemeClr val="accent5">
                <a:tint val="20000"/>
                <a:satMod val="180000"/>
                <a:lumMod val="98000"/>
              </a:schemeClr>
            </a:gs>
            <a:gs pos="40000">
              <a:schemeClr val="accent5">
                <a:tint val="30000"/>
                <a:satMod val="260000"/>
                <a:lumMod val="84000"/>
              </a:schemeClr>
            </a:gs>
            <a:gs pos="100000">
              <a:schemeClr val="accent5">
                <a:tint val="100000"/>
                <a:satMod val="110000"/>
                <a:lumMod val="100000"/>
              </a:schemeClr>
            </a:gs>
          </a:gsLst>
          <a:lin ang="5040000" scaled="1"/>
        </a:gradFill>
        <a:ln w="9525" cap="flat"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tabLst/>
          </a:pPr>
          <a:r>
            <a:rPr lang="id-ID" sz="1600" kern="1200" dirty="0" smtClean="0"/>
            <a:t>Sustainability Development  (pembangunan berkelanjutan ) adalah bahwa pemba- ngunan perlu  memenuhi kebutuhan generasi saat ini sedemikian rupa tanpa harus mengurangi kemungkinan generasi masa datang memenuhi kebutuhannya</a:t>
          </a:r>
          <a:endParaRPr lang="id-ID" sz="1600" kern="1200" dirty="0"/>
        </a:p>
      </dsp:txBody>
      <dsp:txXfrm>
        <a:off x="-144560" y="41759"/>
        <a:ext cx="5715778" cy="1342240"/>
      </dsp:txXfrm>
    </dsp:sp>
    <dsp:sp modelId="{4B34228D-ECD4-420D-B450-4E93DDFBD7A7}">
      <dsp:nvSpPr>
        <dsp:cNvPr id="0" name=""/>
        <dsp:cNvSpPr/>
      </dsp:nvSpPr>
      <dsp:spPr>
        <a:xfrm>
          <a:off x="720078" y="1663384"/>
          <a:ext cx="6781354" cy="1425758"/>
        </a:xfrm>
        <a:prstGeom prst="roundRect">
          <a:avLst>
            <a:gd name="adj" fmla="val 10000"/>
          </a:avLst>
        </a:prstGeom>
        <a:gradFill rotWithShape="1">
          <a:gsLst>
            <a:gs pos="0">
              <a:schemeClr val="accent4">
                <a:tint val="20000"/>
                <a:satMod val="180000"/>
                <a:lumMod val="98000"/>
              </a:schemeClr>
            </a:gs>
            <a:gs pos="40000">
              <a:schemeClr val="accent4">
                <a:tint val="30000"/>
                <a:satMod val="260000"/>
                <a:lumMod val="84000"/>
              </a:schemeClr>
            </a:gs>
            <a:gs pos="100000">
              <a:schemeClr val="accent4">
                <a:tint val="100000"/>
                <a:satMod val="110000"/>
                <a:lumMod val="100000"/>
              </a:schemeClr>
            </a:gs>
          </a:gsLst>
          <a:lin ang="5040000" scaled="1"/>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id-ID" sz="1600" kern="1200" dirty="0" smtClean="0"/>
            <a:t>Corporate </a:t>
          </a:r>
          <a:r>
            <a:rPr lang="id-ID" sz="1600" i="1" kern="1200" dirty="0" smtClean="0"/>
            <a:t>Social Responsibility  (CSR) </a:t>
          </a:r>
          <a:r>
            <a:rPr lang="id-ID" sz="1600" kern="1200" dirty="0" smtClean="0"/>
            <a:t>adalah mekanisme bagi suatu organisasi untuk secara sukarela mengintegrasikan perhatian terhadap lingkungan dan sosial ke dalam  operasinya dan interaksinya dengan  </a:t>
          </a:r>
          <a:r>
            <a:rPr lang="id-ID" sz="1600" i="1" kern="1200" dirty="0" smtClean="0"/>
            <a:t>stakeholder  </a:t>
          </a:r>
          <a:r>
            <a:rPr lang="id-ID" sz="1600" kern="1200" dirty="0" smtClean="0"/>
            <a:t>yang  melebihi tanggung  jawab  di  bidang  hukum</a:t>
          </a:r>
          <a:endParaRPr lang="id-ID" sz="1600" kern="1200" dirty="0"/>
        </a:p>
      </dsp:txBody>
      <dsp:txXfrm>
        <a:off x="761837" y="1705143"/>
        <a:ext cx="5157484" cy="1342240"/>
      </dsp:txXfrm>
    </dsp:sp>
    <dsp:sp modelId="{E6AB1E01-311B-41E0-B2C3-3A4948C548B3}">
      <dsp:nvSpPr>
        <dsp:cNvPr id="0" name=""/>
        <dsp:cNvSpPr/>
      </dsp:nvSpPr>
      <dsp:spPr>
        <a:xfrm>
          <a:off x="1363650" y="3326769"/>
          <a:ext cx="6671541" cy="1425758"/>
        </a:xfrm>
        <a:prstGeom prst="roundRect">
          <a:avLst>
            <a:gd name="adj" fmla="val 10000"/>
          </a:avLst>
        </a:prstGeom>
        <a:gradFill rotWithShape="1">
          <a:gsLst>
            <a:gs pos="0">
              <a:schemeClr val="accent1">
                <a:tint val="20000"/>
                <a:satMod val="180000"/>
                <a:lumMod val="98000"/>
              </a:schemeClr>
            </a:gs>
            <a:gs pos="40000">
              <a:schemeClr val="accent1">
                <a:tint val="30000"/>
                <a:satMod val="260000"/>
                <a:lumMod val="84000"/>
              </a:schemeClr>
            </a:gs>
            <a:gs pos="100000">
              <a:schemeClr val="accent1">
                <a:tint val="100000"/>
                <a:satMod val="110000"/>
                <a:lumMod val="100000"/>
              </a:schemeClr>
            </a:gs>
          </a:gsLst>
          <a:lin ang="5040000" scaled="1"/>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d-ID" sz="1800" kern="1200" dirty="0" smtClean="0"/>
            <a:t>Implikasi pembangunan berkelanjutan terhadap CSR adalah bahwa kegiatan CSR sebaiknya  diarahkan untuk mendukung tercapai- nya pembangunan berkelanjutan</a:t>
          </a:r>
          <a:endParaRPr lang="id-ID" sz="1800" kern="1200" dirty="0"/>
        </a:p>
      </dsp:txBody>
      <dsp:txXfrm>
        <a:off x="1405409" y="3368528"/>
        <a:ext cx="5072614" cy="1342240"/>
      </dsp:txXfrm>
    </dsp:sp>
    <dsp:sp modelId="{B4276B4B-6A28-44EB-AF0A-9417168F4820}">
      <dsp:nvSpPr>
        <dsp:cNvPr id="0" name=""/>
        <dsp:cNvSpPr/>
      </dsp:nvSpPr>
      <dsp:spPr>
        <a:xfrm>
          <a:off x="5931117" y="1081200"/>
          <a:ext cx="926742" cy="92674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6139634" y="1081200"/>
        <a:ext cx="509708" cy="697373"/>
      </dsp:txXfrm>
    </dsp:sp>
    <dsp:sp modelId="{D5B6E525-0D3C-4503-BC7B-48076933F76A}">
      <dsp:nvSpPr>
        <dsp:cNvPr id="0" name=""/>
        <dsp:cNvSpPr/>
      </dsp:nvSpPr>
      <dsp:spPr>
        <a:xfrm>
          <a:off x="6519783" y="2735079"/>
          <a:ext cx="926742" cy="92674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6728300" y="2735079"/>
        <a:ext cx="509708" cy="6973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941A8-E24C-43DA-AC04-FAD40086A4DF}">
      <dsp:nvSpPr>
        <dsp:cNvPr id="0" name=""/>
        <dsp:cNvSpPr/>
      </dsp:nvSpPr>
      <dsp:spPr>
        <a:xfrm>
          <a:off x="-9214" y="2398"/>
          <a:ext cx="7795293" cy="122688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CSR perusahaan diungkap- kan dalam laporan yang disebut </a:t>
          </a:r>
          <a:r>
            <a:rPr lang="id-ID" sz="1600" i="1" kern="1200" dirty="0" smtClean="0"/>
            <a:t>Sustainability Reporting</a:t>
          </a:r>
          <a:r>
            <a:rPr lang="id-ID" sz="1600" kern="1200" dirty="0" smtClean="0"/>
            <a:t>.  </a:t>
          </a:r>
          <a:r>
            <a:rPr lang="id-ID" sz="1600" i="1" kern="1200" dirty="0" smtClean="0"/>
            <a:t>Sustainability reporting </a:t>
          </a:r>
          <a:r>
            <a:rPr lang="id-ID" sz="1600" kern="1200" dirty="0" smtClean="0"/>
            <a:t>adalah pela- poran mengenai kebijakan ekonomi, lingkungan dan sosial, pengaruh dan kinerja organisasi      dan produknya di dalam konteks pembangunan berkelanjutan (</a:t>
          </a:r>
          <a:r>
            <a:rPr lang="id-ID" sz="1600" i="1" kern="1200" dirty="0" smtClean="0"/>
            <a:t>sustainable development</a:t>
          </a:r>
          <a:r>
            <a:rPr lang="id-ID" sz="1600" kern="1200" dirty="0" smtClean="0"/>
            <a:t>)</a:t>
          </a:r>
          <a:endParaRPr lang="id-ID" sz="1600" kern="1200" dirty="0"/>
        </a:p>
      </dsp:txBody>
      <dsp:txXfrm>
        <a:off x="26720" y="38332"/>
        <a:ext cx="7723425" cy="1155012"/>
      </dsp:txXfrm>
    </dsp:sp>
    <dsp:sp modelId="{6232E93D-69A0-47F7-AA93-177CEC10B17C}">
      <dsp:nvSpPr>
        <dsp:cNvPr id="0" name=""/>
        <dsp:cNvSpPr/>
      </dsp:nvSpPr>
      <dsp:spPr>
        <a:xfrm rot="5400000">
          <a:off x="3658391" y="1259951"/>
          <a:ext cx="460080" cy="55209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id-ID" sz="2200" kern="1200"/>
        </a:p>
      </dsp:txBody>
      <dsp:txXfrm rot="-5400000">
        <a:off x="3722802" y="1305959"/>
        <a:ext cx="331258" cy="322056"/>
      </dsp:txXfrm>
    </dsp:sp>
    <dsp:sp modelId="{D4F84ED1-37A9-4026-B804-369B744EA9D7}">
      <dsp:nvSpPr>
        <dsp:cNvPr id="0" name=""/>
        <dsp:cNvSpPr/>
      </dsp:nvSpPr>
      <dsp:spPr>
        <a:xfrm>
          <a:off x="0" y="1842719"/>
          <a:ext cx="7776864" cy="1226880"/>
        </a:xfrm>
        <a:prstGeom prst="roundRect">
          <a:avLst>
            <a:gd name="adj" fmla="val 10000"/>
          </a:avLst>
        </a:prstGeom>
        <a:solidFill>
          <a:schemeClr val="accent4">
            <a:hueOff val="-1075180"/>
            <a:satOff val="9543"/>
            <a:lumOff val="-3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i="1" kern="1200" dirty="0" smtClean="0"/>
            <a:t>Sustainability Reporting </a:t>
          </a:r>
          <a:r>
            <a:rPr lang="id-ID" sz="1600" kern="1200" dirty="0" smtClean="0"/>
            <a:t>meliputi pelaporan mengenai ekonomi,  lingkungan  dan  pengaruh   sosial terhadap kinerja organisasi . </a:t>
          </a:r>
          <a:r>
            <a:rPr lang="id-ID" sz="1600" i="1" kern="1200" dirty="0" smtClean="0"/>
            <a:t>Sustainability  Reporting </a:t>
          </a:r>
          <a:r>
            <a:rPr lang="id-ID" sz="1600" kern="1200" dirty="0" smtClean="0"/>
            <a:t>terbagi  menjadi tiga  kategori (</a:t>
          </a:r>
          <a:r>
            <a:rPr lang="id-ID" sz="1600" i="1" kern="1200" dirty="0" smtClean="0"/>
            <a:t>tri  bottom  line</a:t>
          </a:r>
          <a:r>
            <a:rPr lang="id-ID" sz="1600" kern="1200" dirty="0" smtClean="0"/>
            <a:t>), yaitu kinerja ekonomi, kinerja lingkungan dan kinerja  sosial </a:t>
          </a:r>
          <a:endParaRPr lang="id-ID" sz="1600" kern="1200" dirty="0"/>
        </a:p>
      </dsp:txBody>
      <dsp:txXfrm>
        <a:off x="35934" y="1878653"/>
        <a:ext cx="7704996" cy="1155012"/>
      </dsp:txXfrm>
    </dsp:sp>
    <dsp:sp modelId="{A366DD20-F36E-49F3-82D2-E084A11596B7}">
      <dsp:nvSpPr>
        <dsp:cNvPr id="0" name=""/>
        <dsp:cNvSpPr/>
      </dsp:nvSpPr>
      <dsp:spPr>
        <a:xfrm rot="5400000">
          <a:off x="3658391" y="3100272"/>
          <a:ext cx="460080" cy="552096"/>
        </a:xfrm>
        <a:prstGeom prst="rightArrow">
          <a:avLst>
            <a:gd name="adj1" fmla="val 60000"/>
            <a:gd name="adj2" fmla="val 50000"/>
          </a:avLst>
        </a:prstGeom>
        <a:solidFill>
          <a:schemeClr val="accent4">
            <a:hueOff val="-2150360"/>
            <a:satOff val="19087"/>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id-ID" sz="2200" kern="1200"/>
        </a:p>
      </dsp:txBody>
      <dsp:txXfrm rot="-5400000">
        <a:off x="3722802" y="3146280"/>
        <a:ext cx="331258" cy="322056"/>
      </dsp:txXfrm>
    </dsp:sp>
    <dsp:sp modelId="{54582668-2821-4C45-A069-D3E5B86E2897}">
      <dsp:nvSpPr>
        <dsp:cNvPr id="0" name=""/>
        <dsp:cNvSpPr/>
      </dsp:nvSpPr>
      <dsp:spPr>
        <a:xfrm>
          <a:off x="-94840" y="3683040"/>
          <a:ext cx="7966545" cy="1226880"/>
        </a:xfrm>
        <a:prstGeom prst="roundRect">
          <a:avLst>
            <a:gd name="adj" fmla="val 10000"/>
          </a:avLst>
        </a:prstGeom>
        <a:solidFill>
          <a:schemeClr val="accent4">
            <a:hueOff val="-2150360"/>
            <a:satOff val="19087"/>
            <a:lumOff val="-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Selain itu, terdapat juga standar pelaporan dari </a:t>
          </a:r>
          <a:r>
            <a:rPr lang="id-ID" sz="1600" i="1" kern="1200" dirty="0" smtClean="0"/>
            <a:t>Global Reporting Initiative   </a:t>
          </a:r>
          <a:r>
            <a:rPr lang="id-ID" sz="1600" kern="1200" dirty="0" smtClean="0"/>
            <a:t>(GRI), Indikator kinerja GRI yaitu: indikator kinerja ekonomi, indikator kinerja lingkungan hidup,  indikator praktek tenaga kerja dan pekerjaan yang layak, indikator Hak Asasi Manusia, indikator kinerja masyarakat, indikator kinerja    tanggung    jawab    produk    </a:t>
          </a:r>
        </a:p>
      </dsp:txBody>
      <dsp:txXfrm>
        <a:off x="-58906" y="3718974"/>
        <a:ext cx="7894677" cy="11550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AE94175-BE00-4865-A1AC-EEAC4AAE6E46}" type="datetimeFigureOut">
              <a:rPr lang="id-ID" smtClean="0"/>
              <a:t>13/06/2017</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0A65F61-E6ED-4112-81F4-C80B92CA87FF}"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94175-BE00-4865-A1AC-EEAC4AAE6E46}" type="datetimeFigureOut">
              <a:rPr lang="id-ID" smtClean="0"/>
              <a:t>13/06/2017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94175-BE00-4865-A1AC-EEAC4AAE6E46}" type="datetimeFigureOut">
              <a:rPr lang="id-ID" smtClean="0"/>
              <a:t>13/06/2017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E94175-BE00-4865-A1AC-EEAC4AAE6E46}" type="datetimeFigureOut">
              <a:rPr lang="id-ID" smtClean="0"/>
              <a:t>13/06/2017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94175-BE00-4865-A1AC-EEAC4AAE6E46}" type="datetimeFigureOut">
              <a:rPr lang="id-ID" smtClean="0"/>
              <a:t>13/06/2017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AE94175-BE00-4865-A1AC-EEAC4AAE6E46}" type="datetimeFigureOut">
              <a:rPr lang="id-ID" smtClean="0"/>
              <a:t>13/06/2017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A65F61-E6ED-4112-81F4-C80B92CA87FF}"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E94175-BE00-4865-A1AC-EEAC4AAE6E46}" type="datetimeFigureOut">
              <a:rPr lang="id-ID" smtClean="0"/>
              <a:t>13/06/2017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94175-BE00-4865-A1AC-EEAC4AAE6E46}" type="datetimeFigureOut">
              <a:rPr lang="id-ID" smtClean="0"/>
              <a:t>13/06/2017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94175-BE00-4865-A1AC-EEAC4AAE6E46}" type="datetimeFigureOut">
              <a:rPr lang="id-ID" smtClean="0"/>
              <a:t>13/06/2017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AE94175-BE00-4865-A1AC-EEAC4AAE6E46}" type="datetimeFigureOut">
              <a:rPr lang="id-ID" smtClean="0"/>
              <a:t>13/06/2017</a:t>
            </a:fld>
            <a:endParaRPr lang="id-ID"/>
          </a:p>
        </p:txBody>
      </p:sp>
      <p:sp>
        <p:nvSpPr>
          <p:cNvPr id="7" name="Slide Number Placeholder 6"/>
          <p:cNvSpPr>
            <a:spLocks noGrp="1"/>
          </p:cNvSpPr>
          <p:nvPr>
            <p:ph type="sldNum" sz="quarter" idx="12"/>
          </p:nvPr>
        </p:nvSpPr>
        <p:spPr/>
        <p:txBody>
          <a:bodyPr/>
          <a:lstStyle/>
          <a:p>
            <a:fld id="{20A65F61-E6ED-4112-81F4-C80B92CA87FF}"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94175-BE00-4865-A1AC-EEAC4AAE6E46}" type="datetimeFigureOut">
              <a:rPr lang="id-ID" smtClean="0"/>
              <a:t>13/06/2017</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20A65F61-E6ED-4112-81F4-C80B92CA87F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AE94175-BE00-4865-A1AC-EEAC4AAE6E46}" type="datetimeFigureOut">
              <a:rPr lang="id-ID" smtClean="0"/>
              <a:t>13/06/2017</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0A65F61-E6ED-4112-81F4-C80B92CA87F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Peraturan/PMK%2025%20Tahun%202014%20tentang%20Akuntan%20Beregister%20Negara.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4008" y="0"/>
            <a:ext cx="3600400" cy="3284984"/>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id-ID" sz="3200" b="1" dirty="0" smtClean="0">
                <a:solidFill>
                  <a:srgbClr val="FFC000"/>
                </a:solidFill>
                <a:latin typeface="Arial Black" pitchFamily="34" charset="0"/>
              </a:rPr>
              <a:t>GREEN ACCOUNTING</a:t>
            </a:r>
            <a:br>
              <a:rPr lang="id-ID" sz="3200" b="1" dirty="0" smtClean="0">
                <a:solidFill>
                  <a:srgbClr val="FFC000"/>
                </a:solidFill>
                <a:latin typeface="Arial Black" pitchFamily="34" charset="0"/>
              </a:rPr>
            </a:br>
            <a:r>
              <a:rPr lang="id-ID" sz="3200" b="1" dirty="0" smtClean="0">
                <a:latin typeface="Arial Black" pitchFamily="34" charset="0"/>
              </a:rPr>
              <a:t/>
            </a:r>
            <a:br>
              <a:rPr lang="id-ID" sz="3200" b="1" dirty="0" smtClean="0">
                <a:latin typeface="Arial Black" pitchFamily="34" charset="0"/>
              </a:rPr>
            </a:br>
            <a:endParaRPr lang="id-ID" sz="3200" b="1" dirty="0">
              <a:latin typeface="Arial Black" pitchFamily="34" charset="0"/>
            </a:endParaRPr>
          </a:p>
        </p:txBody>
      </p:sp>
      <p:sp>
        <p:nvSpPr>
          <p:cNvPr id="3" name="Subtitle 2"/>
          <p:cNvSpPr>
            <a:spLocks noGrp="1"/>
          </p:cNvSpPr>
          <p:nvPr>
            <p:ph type="subTitle" idx="1"/>
          </p:nvPr>
        </p:nvSpPr>
        <p:spPr>
          <a:xfrm>
            <a:off x="4623725" y="3341021"/>
            <a:ext cx="3600400" cy="2664296"/>
          </a:xfrm>
        </p:spPr>
        <p:style>
          <a:lnRef idx="1">
            <a:schemeClr val="accent4"/>
          </a:lnRef>
          <a:fillRef idx="3">
            <a:schemeClr val="accent4"/>
          </a:fillRef>
          <a:effectRef idx="2">
            <a:schemeClr val="accent4"/>
          </a:effectRef>
          <a:fontRef idx="minor">
            <a:schemeClr val="lt1"/>
          </a:fontRef>
        </p:style>
        <p:txBody>
          <a:bodyPr/>
          <a:lstStyle/>
          <a:p>
            <a:pPr algn="ctr"/>
            <a:endParaRPr lang="id-ID" b="1" dirty="0" smtClean="0"/>
          </a:p>
          <a:p>
            <a:pPr algn="ctr"/>
            <a:endParaRPr lang="id-ID" b="1" dirty="0"/>
          </a:p>
          <a:p>
            <a:pPr algn="ctr"/>
            <a:endParaRPr lang="id-ID" b="1" dirty="0" smtClean="0"/>
          </a:p>
          <a:p>
            <a:pPr algn="ctr"/>
            <a:r>
              <a:rPr lang="id-ID" b="1" dirty="0" smtClean="0"/>
              <a:t>Oleh :</a:t>
            </a:r>
          </a:p>
          <a:p>
            <a:pPr algn="ctr"/>
            <a:r>
              <a:rPr lang="id-ID" b="1" dirty="0" smtClean="0"/>
              <a:t>SULIS ROCHAYATUN, M.Ak,SE, Ak, CA, CMA, CIBA,CSRS,CSRA</a:t>
            </a:r>
            <a:endParaRPr lang="id-ID"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05170"/>
            <a:ext cx="4644008" cy="2452830"/>
          </a:xfrm>
          <a:prstGeom prst="rect">
            <a:avLst/>
          </a:prstGeom>
        </p:spPr>
      </p:pic>
      <p:sp>
        <p:nvSpPr>
          <p:cNvPr id="5" name="Rounded Rectangle 4"/>
          <p:cNvSpPr/>
          <p:nvPr/>
        </p:nvSpPr>
        <p:spPr>
          <a:xfrm>
            <a:off x="0" y="4405170"/>
            <a:ext cx="1547664" cy="535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7" y="-8271"/>
            <a:ext cx="4623181" cy="4413441"/>
          </a:xfrm>
          <a:prstGeom prst="rect">
            <a:avLst/>
          </a:prstGeom>
        </p:spPr>
      </p:pic>
    </p:spTree>
    <p:extLst>
      <p:ext uri="{BB962C8B-B14F-4D97-AF65-F5344CB8AC3E}">
        <p14:creationId xmlns:p14="http://schemas.microsoft.com/office/powerpoint/2010/main" val="2726043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3100" dirty="0" smtClean="0">
                <a:solidFill>
                  <a:srgbClr val="FFC000"/>
                </a:solidFill>
                <a:latin typeface="Arial Black" pitchFamily="34" charset="0"/>
              </a:rPr>
              <a:t>SIFAT DASAR AKUNTANSI LINGKUNGAN</a:t>
            </a:r>
            <a:r>
              <a:rPr lang="id-ID" sz="3600" dirty="0" smtClean="0">
                <a:solidFill>
                  <a:srgbClr val="FFC000"/>
                </a:solidFill>
                <a:latin typeface="Arial Black" pitchFamily="34" charset="0"/>
              </a:rPr>
              <a:t> </a:t>
            </a:r>
            <a:endParaRPr lang="id-ID" sz="36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2238806798"/>
              </p:ext>
            </p:extLst>
          </p:nvPr>
        </p:nvGraphicFramePr>
        <p:xfrm>
          <a:off x="611560" y="1196752"/>
          <a:ext cx="784887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20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7920880" cy="5256584"/>
          </a:xfrm>
        </p:spPr>
        <p:style>
          <a:lnRef idx="2">
            <a:schemeClr val="accent1"/>
          </a:lnRef>
          <a:fillRef idx="1">
            <a:schemeClr val="lt1"/>
          </a:fillRef>
          <a:effectRef idx="0">
            <a:schemeClr val="accent1"/>
          </a:effectRef>
          <a:fontRef idx="minor">
            <a:schemeClr val="dk1"/>
          </a:fontRef>
        </p:style>
        <p:txBody>
          <a:bodyPr>
            <a:normAutofit/>
          </a:bodyPr>
          <a:lstStyle/>
          <a:p>
            <a:pPr>
              <a:buClr>
                <a:srgbClr val="FFC000"/>
              </a:buClr>
              <a:buSzPct val="100000"/>
              <a:buFont typeface="Wingdings" pitchFamily="2" charset="2"/>
              <a:buChar char="v"/>
            </a:pPr>
            <a:endParaRPr lang="id-ID" sz="1800" dirty="0" smtClean="0"/>
          </a:p>
          <a:p>
            <a:pPr>
              <a:buClr>
                <a:srgbClr val="FFC000"/>
              </a:buClr>
              <a:buSzPct val="100000"/>
              <a:buFont typeface="Wingdings" pitchFamily="2" charset="2"/>
              <a:buChar char="v"/>
            </a:pPr>
            <a:r>
              <a:rPr lang="id-ID" sz="1800" dirty="0" smtClean="0"/>
              <a:t>Biaya  </a:t>
            </a:r>
            <a:r>
              <a:rPr lang="id-ID" sz="1800" dirty="0"/>
              <a:t>lingkungan  secara  signifikan  dapat dikurangi  atau  dihilangkan  sebagai  hasil dari keputusan bisnis, mulai dari perubah- an dalam operasional dan pemeliharaan untuk diinvestasikan dalam proses yang berteknologi  hijau serta untuk perancang- an kembali produk yang </a:t>
            </a:r>
            <a:r>
              <a:rPr lang="id-ID" sz="1800" dirty="0" smtClean="0"/>
              <a:t>dihasilkan</a:t>
            </a:r>
          </a:p>
          <a:p>
            <a:pPr>
              <a:buClr>
                <a:srgbClr val="FFC000"/>
              </a:buClr>
              <a:buSzPct val="100000"/>
              <a:buFont typeface="Wingdings" pitchFamily="2" charset="2"/>
              <a:buChar char="v"/>
            </a:pPr>
            <a:r>
              <a:rPr lang="id-ID" sz="1800" dirty="0"/>
              <a:t>Biaya  lingkungan jika  tidak  mendapatkan perhatian khusus akan menjadi tidak </a:t>
            </a:r>
            <a:r>
              <a:rPr lang="id-ID" sz="1800" dirty="0" smtClean="0"/>
              <a:t>jelas dan   </a:t>
            </a:r>
            <a:r>
              <a:rPr lang="id-ID" sz="1800" dirty="0"/>
              <a:t>masuk   dalam  akun   overhead  atau bahkan akan diabaikan.</a:t>
            </a:r>
          </a:p>
          <a:p>
            <a:pPr>
              <a:buClr>
                <a:srgbClr val="FFC000"/>
              </a:buClr>
              <a:buSzPct val="100000"/>
              <a:buFont typeface="Wingdings" pitchFamily="2" charset="2"/>
              <a:buChar char="v"/>
            </a:pPr>
            <a:r>
              <a:rPr lang="id-ID" sz="1800" dirty="0"/>
              <a:t>Banyak    perusahaan    telah    menemukan bahwa  biaya  lingkungan dapat  </a:t>
            </a:r>
            <a:r>
              <a:rPr lang="id-ID" sz="1800" dirty="0" smtClean="0"/>
              <a:t>diimbangi dengan </a:t>
            </a:r>
            <a:r>
              <a:rPr lang="id-ID" sz="1800" dirty="0"/>
              <a:t>menghasilkan pendapatan melalui penjualan limbah sebagai suatu produk</a:t>
            </a:r>
            <a:r>
              <a:rPr lang="id-ID" sz="1800" dirty="0" smtClean="0"/>
              <a:t>.</a:t>
            </a:r>
          </a:p>
          <a:p>
            <a:pPr>
              <a:buClr>
                <a:srgbClr val="FFC000"/>
              </a:buClr>
              <a:buSzPct val="100000"/>
              <a:buFont typeface="Wingdings" pitchFamily="2" charset="2"/>
              <a:buChar char="v"/>
            </a:pPr>
            <a:r>
              <a:rPr lang="id-ID" sz="1800" dirty="0"/>
              <a:t>Memahami  biaya  lingkungan  dan  kinerja proses    dan    produk    dapat    </a:t>
            </a:r>
            <a:r>
              <a:rPr lang="id-ID" sz="1800" dirty="0" smtClean="0"/>
              <a:t>mendorong penetapan </a:t>
            </a:r>
            <a:r>
              <a:rPr lang="id-ID" sz="1800" dirty="0"/>
              <a:t>biaya dan harga produk lebih akurat dan dapat membantu perusahaan dalam  mendesain proses produksi, barang dan  jasa  yang  lebih  ramah   lingkungan untuk masa depan</a:t>
            </a:r>
            <a:r>
              <a:rPr lang="id-ID" sz="1800" dirty="0" smtClean="0"/>
              <a:t>.</a:t>
            </a:r>
          </a:p>
          <a:p>
            <a:pPr marL="68580" indent="0">
              <a:buNone/>
            </a:pPr>
            <a:endParaRPr lang="id-ID" sz="1800" dirty="0" smtClean="0"/>
          </a:p>
          <a:p>
            <a:endParaRPr lang="id-ID" dirty="0"/>
          </a:p>
          <a:p>
            <a:pPr marL="68580" indent="0">
              <a:buNone/>
            </a:pPr>
            <a:endParaRPr lang="id-ID" dirty="0"/>
          </a:p>
          <a:p>
            <a:endParaRPr lang="id-ID" dirty="0"/>
          </a:p>
        </p:txBody>
      </p:sp>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3600" dirty="0" smtClean="0">
                <a:solidFill>
                  <a:srgbClr val="FFC000"/>
                </a:solidFill>
                <a:latin typeface="Arial Black" pitchFamily="34" charset="0"/>
              </a:rPr>
              <a:t>WHY GREEN ACCOUNTING ??? </a:t>
            </a:r>
            <a:endParaRPr lang="id-ID" sz="3600" dirty="0">
              <a:solidFill>
                <a:srgbClr val="FFC000"/>
              </a:solidFill>
              <a:latin typeface="Arial Black" pitchFamily="34" charset="0"/>
            </a:endParaRPr>
          </a:p>
        </p:txBody>
      </p:sp>
    </p:spTree>
    <p:extLst>
      <p:ext uri="{BB962C8B-B14F-4D97-AF65-F5344CB8AC3E}">
        <p14:creationId xmlns:p14="http://schemas.microsoft.com/office/powerpoint/2010/main" val="3879740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2400" dirty="0" smtClean="0">
                <a:solidFill>
                  <a:srgbClr val="FFC000"/>
                </a:solidFill>
                <a:latin typeface="Arial Black" pitchFamily="34" charset="0"/>
              </a:rPr>
              <a:t>..........................WHY GREEN ACCOUNTING ??? </a:t>
            </a:r>
            <a:endParaRPr lang="id-ID" sz="2400" dirty="0">
              <a:solidFill>
                <a:srgbClr val="FFC000"/>
              </a:solidFill>
              <a:latin typeface="Arial Black" pitchFamily="34" charset="0"/>
            </a:endParaRPr>
          </a:p>
        </p:txBody>
      </p:sp>
      <p:sp>
        <p:nvSpPr>
          <p:cNvPr id="7" name="TextBox 6"/>
          <p:cNvSpPr txBox="1"/>
          <p:nvPr/>
        </p:nvSpPr>
        <p:spPr>
          <a:xfrm>
            <a:off x="518725" y="1124744"/>
            <a:ext cx="8085723" cy="53553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65113" indent="-265113">
              <a:buClr>
                <a:srgbClr val="FFC000"/>
              </a:buClr>
              <a:buSzPct val="100000"/>
              <a:buFont typeface="Wingdings" pitchFamily="2" charset="2"/>
              <a:buChar char="v"/>
            </a:pPr>
            <a:r>
              <a:rPr lang="id-ID" dirty="0"/>
              <a:t>Perusahaan        mempunyai        keunggulan kompetitif yang didapat dari proses, barang, dan jasa yang  bersifat  ramah  lingkungan. </a:t>
            </a:r>
            <a:r>
              <a:rPr lang="id-ID" i="1" dirty="0"/>
              <a:t>Brand  image  </a:t>
            </a:r>
            <a:r>
              <a:rPr lang="id-ID" dirty="0"/>
              <a:t>yang  positif  akan  diberikan oleh masyarakat karena keberhasilan perusahaan   dalam   memproduksi   barang dan  jasa  dengan  konsep ramah lingkungan </a:t>
            </a:r>
            <a:endParaRPr lang="id-ID" dirty="0" smtClean="0"/>
          </a:p>
          <a:p>
            <a:pPr marL="285750" indent="-285750">
              <a:buClr>
                <a:srgbClr val="FFC000"/>
              </a:buClr>
              <a:buFont typeface="Wingdings" pitchFamily="2" charset="2"/>
              <a:buChar char="v"/>
            </a:pPr>
            <a:r>
              <a:rPr lang="id-ID" dirty="0" smtClean="0"/>
              <a:t>Akuntansi   </a:t>
            </a:r>
            <a:r>
              <a:rPr lang="id-ID" dirty="0"/>
              <a:t>untuk   biaya   lingkungan   </a:t>
            </a:r>
            <a:r>
              <a:rPr lang="id-ID" dirty="0" smtClean="0"/>
              <a:t>dan </a:t>
            </a:r>
            <a:r>
              <a:rPr lang="id-ID" dirty="0"/>
              <a:t>kinerja  lingkungan dapat mendukung per- kembangan perusahaan dan operasi dari sistem manajemen lingkungan secara keseluruhan. Sistem seperti  ini akan segera menjadi keharusan bagi perusahaan yang bergerak dalam perdagangan internasional karena  adanya  persetujuan  berlakunya standar internasional ISO 14001</a:t>
            </a:r>
          </a:p>
          <a:p>
            <a:pPr marL="285750" indent="-285750">
              <a:buClr>
                <a:srgbClr val="FFC000"/>
              </a:buClr>
              <a:buFont typeface="Wingdings" pitchFamily="2" charset="2"/>
              <a:buChar char="v"/>
            </a:pPr>
            <a:r>
              <a:rPr lang="id-ID" dirty="0"/>
              <a:t>Pengungkapan    biaya   lingkungan    akan meningkatkan nilai  dari  pemegang  </a:t>
            </a:r>
            <a:r>
              <a:rPr lang="id-ID" dirty="0" smtClean="0"/>
              <a:t>saham karena </a:t>
            </a:r>
            <a:r>
              <a:rPr lang="id-ID" dirty="0"/>
              <a:t>kepedulian perusahaan terhadap pelestarian lingkungan. Pemegang saham perusahaan dapat lebih mudah dan cepat mendapatkan informasi dari pengungkapan tersebut sehingga dapat mempermudah pengambilan keputusan (Arisandi dan Frisko, 2011</a:t>
            </a:r>
            <a:r>
              <a:rPr lang="id-ID" dirty="0" smtClean="0"/>
              <a:t>).</a:t>
            </a:r>
          </a:p>
          <a:p>
            <a:pPr>
              <a:buClr>
                <a:srgbClr val="FFC000"/>
              </a:buClr>
              <a:buSzPct val="100000"/>
            </a:pPr>
            <a:endParaRPr lang="id-ID" dirty="0"/>
          </a:p>
        </p:txBody>
      </p:sp>
    </p:spTree>
    <p:extLst>
      <p:ext uri="{BB962C8B-B14F-4D97-AF65-F5344CB8AC3E}">
        <p14:creationId xmlns:p14="http://schemas.microsoft.com/office/powerpoint/2010/main" val="1510168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2400" dirty="0" smtClean="0">
                <a:solidFill>
                  <a:srgbClr val="FFC000"/>
                </a:solidFill>
                <a:latin typeface="Arial Black" pitchFamily="34" charset="0"/>
              </a:rPr>
              <a:t>GREEN ACCOUNTING, CORPORATE SOCIAL RESPONSIBILITY &amp; SUSTAINABILITY </a:t>
            </a:r>
            <a:endParaRPr lang="id-ID" sz="24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1813199884"/>
              </p:ext>
            </p:extLst>
          </p:nvPr>
        </p:nvGraphicFramePr>
        <p:xfrm>
          <a:off x="755576" y="1412776"/>
          <a:ext cx="784887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87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2400" dirty="0" smtClean="0">
                <a:solidFill>
                  <a:srgbClr val="FFC000"/>
                </a:solidFill>
                <a:latin typeface="Arial Black" pitchFamily="34" charset="0"/>
              </a:rPr>
              <a:t>PELAPORAN CORPORATE SOCIAL REAPONSIBILITY </a:t>
            </a:r>
            <a:endParaRPr lang="id-ID" sz="24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1299087508"/>
              </p:ext>
            </p:extLst>
          </p:nvPr>
        </p:nvGraphicFramePr>
        <p:xfrm>
          <a:off x="611560" y="1397000"/>
          <a:ext cx="7776864"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179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332656"/>
            <a:ext cx="8208912" cy="72008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2400" dirty="0" smtClean="0">
                <a:solidFill>
                  <a:srgbClr val="FFC000"/>
                </a:solidFill>
                <a:latin typeface="Arial Black" pitchFamily="34" charset="0"/>
              </a:rPr>
              <a:t>PEGUNGKAPAN GREEN ACCOUNTING</a:t>
            </a:r>
            <a:endParaRPr lang="id-ID" sz="2400" dirty="0">
              <a:solidFill>
                <a:srgbClr val="FFC000"/>
              </a:solidFill>
              <a:latin typeface="Arial Black" pitchFamily="34" charset="0"/>
            </a:endParaRPr>
          </a:p>
        </p:txBody>
      </p:sp>
      <p:graphicFrame>
        <p:nvGraphicFramePr>
          <p:cNvPr id="7" name="Diagram 6"/>
          <p:cNvGraphicFramePr/>
          <p:nvPr>
            <p:extLst>
              <p:ext uri="{D42A27DB-BD31-4B8C-83A1-F6EECF244321}">
                <p14:modId xmlns:p14="http://schemas.microsoft.com/office/powerpoint/2010/main" val="4172361718"/>
              </p:ext>
            </p:extLst>
          </p:nvPr>
        </p:nvGraphicFramePr>
        <p:xfrm>
          <a:off x="755576" y="1397000"/>
          <a:ext cx="7704856"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129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2400" dirty="0" smtClean="0">
                <a:solidFill>
                  <a:srgbClr val="FFC000"/>
                </a:solidFill>
                <a:latin typeface="Arial Black" pitchFamily="34" charset="0"/>
              </a:rPr>
              <a:t>PENERAPAN GREEN ACCOUNTING DI INDONESIA </a:t>
            </a:r>
            <a:endParaRPr lang="id-ID" sz="24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178300877"/>
              </p:ext>
            </p:extLst>
          </p:nvPr>
        </p:nvGraphicFramePr>
        <p:xfrm>
          <a:off x="683568" y="1397000"/>
          <a:ext cx="792088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992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08912" cy="5400600"/>
          </a:xfrm>
        </p:spPr>
        <p:style>
          <a:lnRef idx="1">
            <a:schemeClr val="accent4"/>
          </a:lnRef>
          <a:fillRef idx="2">
            <a:schemeClr val="accent4"/>
          </a:fillRef>
          <a:effectRef idx="1">
            <a:schemeClr val="accent4"/>
          </a:effectRef>
          <a:fontRef idx="minor">
            <a:schemeClr val="dk1"/>
          </a:fontRef>
        </p:style>
        <p:txBody>
          <a:bodyPr>
            <a:normAutofit fontScale="47500" lnSpcReduction="20000"/>
          </a:bodyPr>
          <a:lstStyle/>
          <a:p>
            <a:pPr>
              <a:defRPr/>
            </a:pPr>
            <a:endParaRPr lang="id-ID" sz="4500" kern="0" dirty="0" smtClean="0">
              <a:solidFill>
                <a:sysClr val="windowText" lastClr="000000"/>
              </a:solidFill>
            </a:endParaRPr>
          </a:p>
          <a:p>
            <a:pPr>
              <a:defRPr/>
            </a:pPr>
            <a:endParaRPr lang="id-ID" sz="4500" kern="0" dirty="0">
              <a:solidFill>
                <a:sysClr val="windowText" lastClr="000000"/>
              </a:solidFill>
            </a:endParaRPr>
          </a:p>
          <a:p>
            <a:pPr>
              <a:defRPr/>
            </a:pPr>
            <a:r>
              <a:rPr lang="id-ID" sz="4500" kern="0" dirty="0" smtClean="0">
                <a:solidFill>
                  <a:sysClr val="windowText" lastClr="000000"/>
                </a:solidFill>
              </a:rPr>
              <a:t>Biaya </a:t>
            </a:r>
            <a:r>
              <a:rPr lang="id-ID" sz="4500" kern="0" dirty="0">
                <a:solidFill>
                  <a:sysClr val="windowText" lastClr="000000"/>
                </a:solidFill>
              </a:rPr>
              <a:t>lingkungan berhubungan dengan biaya produk, proses, sistem atau fasilitas penting untuk pengambilan keputusan manajemen yang lebih baik</a:t>
            </a:r>
            <a:endParaRPr lang="en-US" sz="4500" kern="0" dirty="0">
              <a:solidFill>
                <a:sysClr val="windowText" lastClr="000000"/>
              </a:solidFill>
            </a:endParaRPr>
          </a:p>
          <a:p>
            <a:pPr>
              <a:defRPr/>
            </a:pPr>
            <a:r>
              <a:rPr lang="id-ID" sz="4500" kern="0" dirty="0">
                <a:solidFill>
                  <a:sysClr val="windowText" lastClr="000000"/>
                </a:solidFill>
              </a:rPr>
              <a:t>Tujuan perolehan biaya adalah </a:t>
            </a:r>
            <a:r>
              <a:rPr lang="en-US" sz="4500" kern="0" dirty="0">
                <a:solidFill>
                  <a:sysClr val="windowText" lastClr="000000"/>
                </a:solidFill>
              </a:rPr>
              <a:t>:</a:t>
            </a:r>
          </a:p>
          <a:p>
            <a:pPr marL="914400" lvl="1" indent="-457200">
              <a:buFont typeface="Arial" panose="020B0604020202020204" pitchFamily="34" charset="0"/>
              <a:buChar char="•"/>
              <a:defRPr/>
            </a:pPr>
            <a:r>
              <a:rPr lang="id-ID" sz="4500" kern="0" dirty="0">
                <a:solidFill>
                  <a:sysClr val="windowText" lastClr="000000"/>
                </a:solidFill>
              </a:rPr>
              <a:t>mengurangi biaya-biaya lingkungan</a:t>
            </a:r>
            <a:endParaRPr lang="en-US" sz="4500" kern="0" dirty="0">
              <a:solidFill>
                <a:sysClr val="windowText" lastClr="000000"/>
              </a:solidFill>
            </a:endParaRPr>
          </a:p>
          <a:p>
            <a:pPr marL="914400" lvl="1" indent="-457200">
              <a:buFont typeface="Arial" panose="020B0604020202020204" pitchFamily="34" charset="0"/>
              <a:buChar char="•"/>
              <a:defRPr/>
            </a:pPr>
            <a:r>
              <a:rPr lang="id-ID" sz="4500" kern="0" dirty="0">
                <a:solidFill>
                  <a:sysClr val="windowText" lastClr="000000"/>
                </a:solidFill>
              </a:rPr>
              <a:t>meningkatkan pendapatan dan memperbaiki kinerja lingkungan dengan memberi perhatian pada situasi sekarang, masa yang akan datang dan biaya-biaya manajemen yang potensial</a:t>
            </a:r>
          </a:p>
          <a:p>
            <a:pPr marL="68580" indent="0">
              <a:buNone/>
            </a:pPr>
            <a:endParaRPr lang="id-ID" sz="4500" dirty="0" smtClean="0">
              <a:solidFill>
                <a:srgbClr val="000000"/>
              </a:solidFill>
            </a:endParaRPr>
          </a:p>
          <a:p>
            <a:r>
              <a:rPr lang="en-US" sz="4500" dirty="0" smtClean="0">
                <a:solidFill>
                  <a:srgbClr val="000000"/>
                </a:solidFill>
              </a:rPr>
              <a:t>B</a:t>
            </a:r>
            <a:r>
              <a:rPr lang="id-ID" sz="4500" dirty="0">
                <a:solidFill>
                  <a:srgbClr val="000000"/>
                </a:solidFill>
              </a:rPr>
              <a:t>iaya lingkungan adalah biaya</a:t>
            </a:r>
            <a:r>
              <a:rPr lang="en-US" sz="4500" dirty="0">
                <a:solidFill>
                  <a:srgbClr val="000000"/>
                </a:solidFill>
              </a:rPr>
              <a:t>- </a:t>
            </a:r>
            <a:r>
              <a:rPr lang="id-ID" sz="4500" dirty="0">
                <a:solidFill>
                  <a:srgbClr val="000000"/>
                </a:solidFill>
              </a:rPr>
              <a:t>biaya yang terjadi karena adanya kualitas lingkungan yang buruk atau karena kualitas lingkungan yang buruk mungkin terjadi. Maka, biaya lingkungan berhubungan dengan kreasi, deteksi, perbaikan, dan pencegahan degradasi lingkungan (Hansen, 2007</a:t>
            </a:r>
            <a:r>
              <a:rPr lang="id-ID" sz="4500" dirty="0" smtClean="0">
                <a:solidFill>
                  <a:srgbClr val="000000"/>
                </a:solidFill>
              </a:rPr>
              <a:t>)</a:t>
            </a:r>
          </a:p>
          <a:p>
            <a:pPr marL="68580" indent="0">
              <a:buNone/>
            </a:pPr>
            <a:r>
              <a:rPr lang="id-ID" dirty="0" smtClean="0">
                <a:solidFill>
                  <a:srgbClr val="000000"/>
                </a:solidFill>
              </a:rPr>
              <a:t> </a:t>
            </a:r>
            <a:endParaRPr lang="id-ID" dirty="0">
              <a:solidFill>
                <a:srgbClr val="000000"/>
              </a:solidFill>
            </a:endParaRPr>
          </a:p>
          <a:p>
            <a:endParaRPr lang="id-ID" dirty="0"/>
          </a:p>
        </p:txBody>
      </p:sp>
      <p:sp>
        <p:nvSpPr>
          <p:cNvPr id="4" name="Title 1"/>
          <p:cNvSpPr txBox="1">
            <a:spLocks/>
          </p:cNvSpPr>
          <p:nvPr/>
        </p:nvSpPr>
        <p:spPr>
          <a:xfrm>
            <a:off x="467544" y="332656"/>
            <a:ext cx="8208912" cy="72008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3200" dirty="0" smtClean="0">
                <a:solidFill>
                  <a:srgbClr val="FFC000"/>
                </a:solidFill>
                <a:latin typeface="Arial Black" pitchFamily="34" charset="0"/>
              </a:rPr>
              <a:t> BIAYA LINGKUNGAN </a:t>
            </a:r>
            <a:endParaRPr lang="id-ID" sz="3200" dirty="0">
              <a:solidFill>
                <a:srgbClr val="FFC000"/>
              </a:solidFill>
              <a:latin typeface="Arial Black" pitchFamily="34" charset="0"/>
            </a:endParaRPr>
          </a:p>
        </p:txBody>
      </p:sp>
    </p:spTree>
    <p:extLst>
      <p:ext uri="{BB962C8B-B14F-4D97-AF65-F5344CB8AC3E}">
        <p14:creationId xmlns:p14="http://schemas.microsoft.com/office/powerpoint/2010/main" val="1739450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332656"/>
            <a:ext cx="8208912" cy="72008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3200" dirty="0" smtClean="0">
                <a:solidFill>
                  <a:srgbClr val="FFC000"/>
                </a:solidFill>
                <a:latin typeface="Arial Black" pitchFamily="34" charset="0"/>
              </a:rPr>
              <a:t>KATEGORI BIAYA LINGKUNGAN </a:t>
            </a:r>
            <a:endParaRPr lang="id-ID" sz="32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3200835262"/>
              </p:ext>
            </p:extLst>
          </p:nvPr>
        </p:nvGraphicFramePr>
        <p:xfrm>
          <a:off x="467544" y="1196752"/>
          <a:ext cx="820891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7501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6762166"/>
              </p:ext>
            </p:extLst>
          </p:nvPr>
        </p:nvGraphicFramePr>
        <p:xfrm>
          <a:off x="467544" y="764704"/>
          <a:ext cx="8231040" cy="5681398"/>
        </p:xfrm>
        <a:graphic>
          <a:graphicData uri="http://schemas.openxmlformats.org/drawingml/2006/table">
            <a:tbl>
              <a:tblPr firstRow="1" bandRow="1">
                <a:tableStyleId>{5C22544A-7EE6-4342-B048-85BDC9FD1C3A}</a:tableStyleId>
              </a:tblPr>
              <a:tblGrid>
                <a:gridCol w="4267947"/>
                <a:gridCol w="1219413"/>
                <a:gridCol w="1295627"/>
                <a:gridCol w="1448053"/>
              </a:tblGrid>
              <a:tr h="652811">
                <a:tc>
                  <a:txBody>
                    <a:bodyPr/>
                    <a:lstStyle/>
                    <a:p>
                      <a:endParaRPr lang="id-ID" sz="1400" dirty="0"/>
                    </a:p>
                  </a:txBody>
                  <a:tcPr marL="91456" marR="91456" marT="45715" marB="45715"/>
                </a:tc>
                <a:tc gridSpan="2">
                  <a:txBody>
                    <a:bodyPr/>
                    <a:lstStyle/>
                    <a:p>
                      <a:pPr algn="ctr"/>
                      <a:r>
                        <a:rPr lang="en-US" sz="1400" dirty="0" err="1" smtClean="0"/>
                        <a:t>Biaya</a:t>
                      </a:r>
                      <a:r>
                        <a:rPr lang="en-US" sz="1400" dirty="0" smtClean="0"/>
                        <a:t> </a:t>
                      </a:r>
                      <a:r>
                        <a:rPr lang="en-US" sz="1400" dirty="0" err="1" smtClean="0"/>
                        <a:t>Lingkungan</a:t>
                      </a:r>
                      <a:endParaRPr lang="id-ID" sz="1400" dirty="0"/>
                    </a:p>
                  </a:txBody>
                  <a:tcPr marL="91456" marR="91456" marT="45715" marB="45715"/>
                </a:tc>
                <a:tc hMerge="1">
                  <a:txBody>
                    <a:bodyPr/>
                    <a:lstStyle/>
                    <a:p>
                      <a:endParaRPr lang="id-ID" dirty="0"/>
                    </a:p>
                  </a:txBody>
                  <a:tcPr/>
                </a:tc>
                <a:tc>
                  <a:txBody>
                    <a:bodyPr/>
                    <a:lstStyle/>
                    <a:p>
                      <a:r>
                        <a:rPr lang="en-US" sz="1400" dirty="0" smtClean="0"/>
                        <a:t>% </a:t>
                      </a:r>
                      <a:r>
                        <a:rPr lang="en-US" sz="1400" dirty="0" err="1" smtClean="0"/>
                        <a:t>dari</a:t>
                      </a:r>
                      <a:r>
                        <a:rPr lang="en-US" sz="1400" dirty="0" smtClean="0"/>
                        <a:t> </a:t>
                      </a:r>
                      <a:r>
                        <a:rPr lang="en-US" sz="1400" dirty="0" err="1" smtClean="0"/>
                        <a:t>biaya</a:t>
                      </a:r>
                      <a:r>
                        <a:rPr lang="en-US" sz="1400" dirty="0" smtClean="0"/>
                        <a:t> </a:t>
                      </a:r>
                      <a:r>
                        <a:rPr lang="en-US" sz="1400" dirty="0" err="1" smtClean="0"/>
                        <a:t>operasi</a:t>
                      </a:r>
                      <a:endParaRPr lang="id-ID" sz="1400" dirty="0"/>
                    </a:p>
                  </a:txBody>
                  <a:tcPr marL="91456" marR="91456" marT="45715" marB="45715"/>
                </a:tc>
              </a:tr>
              <a:tr h="320001">
                <a:tc>
                  <a:txBody>
                    <a:bodyPr/>
                    <a:lstStyle/>
                    <a:p>
                      <a:r>
                        <a:rPr lang="en-US" sz="1400" b="1" dirty="0" smtClean="0">
                          <a:solidFill>
                            <a:srgbClr val="FF0000"/>
                          </a:solidFill>
                        </a:rPr>
                        <a:t>1.</a:t>
                      </a:r>
                      <a:r>
                        <a:rPr lang="en-US" sz="1400" b="1" baseline="0" dirty="0" smtClean="0">
                          <a:solidFill>
                            <a:srgbClr val="FF0000"/>
                          </a:solidFill>
                        </a:rPr>
                        <a:t> BIAYA PENCEGAHAN</a:t>
                      </a:r>
                      <a:endParaRPr lang="id-ID" sz="1400" b="1" dirty="0">
                        <a:solidFill>
                          <a:srgbClr val="FF0000"/>
                        </a:solidFill>
                      </a:endParaRPr>
                    </a:p>
                  </a:txBody>
                  <a:tcPr marL="91456" marR="91456" marT="45715" marB="45715"/>
                </a:tc>
                <a:tc>
                  <a:txBody>
                    <a:bodyPr/>
                    <a:lstStyle/>
                    <a:p>
                      <a:endParaRPr lang="id-ID" sz="1400" dirty="0"/>
                    </a:p>
                  </a:txBody>
                  <a:tcPr marL="91456" marR="91456" marT="45715" marB="45715"/>
                </a:tc>
                <a:tc>
                  <a:txBody>
                    <a:bodyPr/>
                    <a:lstStyle/>
                    <a:p>
                      <a:endParaRPr lang="id-ID" sz="1400" dirty="0"/>
                    </a:p>
                  </a:txBody>
                  <a:tcPr marL="91456" marR="91456" marT="45715" marB="45715"/>
                </a:tc>
                <a:tc>
                  <a:txBody>
                    <a:bodyPr/>
                    <a:lstStyle/>
                    <a:p>
                      <a:endParaRPr lang="id-ID" sz="1400"/>
                    </a:p>
                  </a:txBody>
                  <a:tcPr marL="91456" marR="91456" marT="45715" marB="45715"/>
                </a:tc>
              </a:tr>
              <a:tr h="320001">
                <a:tc>
                  <a:txBody>
                    <a:bodyPr/>
                    <a:lstStyle/>
                    <a:p>
                      <a:r>
                        <a:rPr lang="en-US" sz="1400" dirty="0" smtClean="0"/>
                        <a:t>1.1 </a:t>
                      </a:r>
                      <a:r>
                        <a:rPr lang="en-US" sz="1400" dirty="0" err="1" smtClean="0"/>
                        <a:t>Pelatihan</a:t>
                      </a:r>
                      <a:r>
                        <a:rPr lang="en-US" sz="1400" dirty="0" smtClean="0"/>
                        <a:t> </a:t>
                      </a:r>
                      <a:r>
                        <a:rPr lang="en-US" sz="1400" dirty="0" err="1" smtClean="0"/>
                        <a:t>Karyawan</a:t>
                      </a:r>
                      <a:endParaRPr lang="id-ID" sz="1400" dirty="0"/>
                    </a:p>
                  </a:txBody>
                  <a:tcPr marL="91456" marR="91456" marT="45715" marB="45715"/>
                </a:tc>
                <a:tc>
                  <a:txBody>
                    <a:bodyPr/>
                    <a:lstStyle/>
                    <a:p>
                      <a:pPr algn="r"/>
                      <a:r>
                        <a:rPr lang="en-US" sz="1400" dirty="0" smtClean="0"/>
                        <a:t>$ 600,000</a:t>
                      </a: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a:p>
                  </a:txBody>
                  <a:tcPr marL="91456" marR="91456" marT="45715" marB="45715"/>
                </a:tc>
              </a:tr>
              <a:tr h="320001">
                <a:tc>
                  <a:txBody>
                    <a:bodyPr/>
                    <a:lstStyle/>
                    <a:p>
                      <a:r>
                        <a:rPr lang="id-ID" sz="1400" dirty="0" smtClean="0"/>
                        <a:t>1.2 merancang produk </a:t>
                      </a:r>
                      <a:endParaRPr lang="id-ID" sz="1400" dirty="0"/>
                    </a:p>
                  </a:txBody>
                  <a:tcPr marL="91456" marR="91456" marT="45715" marB="45715"/>
                </a:tc>
                <a:tc>
                  <a:txBody>
                    <a:bodyPr/>
                    <a:lstStyle/>
                    <a:p>
                      <a:pPr algn="r"/>
                      <a:r>
                        <a:rPr lang="en-US" sz="1400" dirty="0" smtClean="0"/>
                        <a:t>1,800,000</a:t>
                      </a: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a:p>
                  </a:txBody>
                  <a:tcPr marL="91456" marR="91456" marT="45715" marB="45715"/>
                </a:tc>
              </a:tr>
              <a:tr h="320001">
                <a:tc>
                  <a:txBody>
                    <a:bodyPr/>
                    <a:lstStyle/>
                    <a:p>
                      <a:r>
                        <a:rPr lang="id-ID" sz="1400" dirty="0" smtClean="0"/>
                        <a:t>1.3 memilih peralatan</a:t>
                      </a:r>
                      <a:endParaRPr lang="id-ID" sz="1400" dirty="0"/>
                    </a:p>
                  </a:txBody>
                  <a:tcPr marL="91456" marR="91456" marT="45715" marB="45715"/>
                </a:tc>
                <a:tc>
                  <a:txBody>
                    <a:bodyPr/>
                    <a:lstStyle/>
                    <a:p>
                      <a:pPr algn="r"/>
                      <a:r>
                        <a:rPr lang="en-US" sz="1400" dirty="0" smtClean="0"/>
                        <a:t>400,000</a:t>
                      </a:r>
                      <a:endParaRPr lang="id-ID" sz="1400" dirty="0"/>
                    </a:p>
                  </a:txBody>
                  <a:tcPr marL="91456" marR="91456" marT="45715" marB="45715"/>
                </a:tc>
                <a:tc>
                  <a:txBody>
                    <a:bodyPr/>
                    <a:lstStyle/>
                    <a:p>
                      <a:pPr algn="r"/>
                      <a:r>
                        <a:rPr lang="en-US" sz="1400" dirty="0" smtClean="0"/>
                        <a:t>2,800,000</a:t>
                      </a:r>
                      <a:endParaRPr lang="id-ID" sz="1400" dirty="0"/>
                    </a:p>
                  </a:txBody>
                  <a:tcPr marL="91456" marR="91456" marT="45715" marB="45715"/>
                </a:tc>
                <a:tc>
                  <a:txBody>
                    <a:bodyPr/>
                    <a:lstStyle/>
                    <a:p>
                      <a:r>
                        <a:rPr lang="en-US" sz="1400" dirty="0" smtClean="0"/>
                        <a:t>14%</a:t>
                      </a:r>
                      <a:endParaRPr lang="id-ID" sz="1400" dirty="0"/>
                    </a:p>
                  </a:txBody>
                  <a:tcPr marL="91456" marR="91456" marT="45715" marB="45715"/>
                </a:tc>
              </a:tr>
              <a:tr h="320001">
                <a:tc>
                  <a:txBody>
                    <a:bodyPr/>
                    <a:lstStyle/>
                    <a:p>
                      <a:r>
                        <a:rPr lang="id-ID" sz="1400" b="1" dirty="0" smtClean="0">
                          <a:solidFill>
                            <a:srgbClr val="FF0000"/>
                          </a:solidFill>
                        </a:rPr>
                        <a:t>2. </a:t>
                      </a:r>
                      <a:r>
                        <a:rPr lang="en-US" sz="1400" b="1" dirty="0" smtClean="0">
                          <a:solidFill>
                            <a:srgbClr val="FF0000"/>
                          </a:solidFill>
                        </a:rPr>
                        <a:t>BIAYA DETEKSI</a:t>
                      </a:r>
                      <a:endParaRPr lang="id-ID" sz="1400" b="1" dirty="0">
                        <a:solidFill>
                          <a:srgbClr val="FF0000"/>
                        </a:solidFill>
                      </a:endParaRPr>
                    </a:p>
                  </a:txBody>
                  <a:tcPr marL="91456" marR="91456" marT="45715" marB="45715"/>
                </a:tc>
                <a:tc>
                  <a:txBody>
                    <a:bodyPr/>
                    <a:lstStyle/>
                    <a:p>
                      <a:pPr algn="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dirty="0"/>
                    </a:p>
                  </a:txBody>
                  <a:tcPr marL="91456" marR="91456" marT="45715" marB="45715"/>
                </a:tc>
              </a:tr>
              <a:tr h="320001">
                <a:tc>
                  <a:txBody>
                    <a:bodyPr/>
                    <a:lstStyle/>
                    <a:p>
                      <a:r>
                        <a:rPr lang="id-ID" sz="1400" dirty="0" smtClean="0"/>
                        <a:t>2.1 memeriksa proses </a:t>
                      </a:r>
                      <a:endParaRPr lang="id-ID" sz="1400" dirty="0"/>
                    </a:p>
                  </a:txBody>
                  <a:tcPr marL="91456" marR="91456" marT="45715" marB="45715"/>
                </a:tc>
                <a:tc>
                  <a:txBody>
                    <a:bodyPr/>
                    <a:lstStyle/>
                    <a:p>
                      <a:pPr algn="r"/>
                      <a:r>
                        <a:rPr lang="en-US" sz="1400" dirty="0" smtClean="0"/>
                        <a:t>2,400,000</a:t>
                      </a: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a:p>
                  </a:txBody>
                  <a:tcPr marL="91456" marR="91456" marT="45715" marB="45715"/>
                </a:tc>
              </a:tr>
              <a:tr h="320001">
                <a:tc>
                  <a:txBody>
                    <a:bodyPr/>
                    <a:lstStyle/>
                    <a:p>
                      <a:r>
                        <a:rPr lang="id-ID" sz="1400" dirty="0" smtClean="0"/>
                        <a:t>2.2 mengukur perkembangan</a:t>
                      </a:r>
                      <a:endParaRPr lang="id-ID" sz="1400" dirty="0"/>
                    </a:p>
                  </a:txBody>
                  <a:tcPr marL="91456" marR="91456" marT="45715" marB="45715"/>
                </a:tc>
                <a:tc>
                  <a:txBody>
                    <a:bodyPr/>
                    <a:lstStyle/>
                    <a:p>
                      <a:pPr algn="r"/>
                      <a:r>
                        <a:rPr lang="en-US" sz="1400" dirty="0" smtClean="0"/>
                        <a:t>800,000</a:t>
                      </a:r>
                      <a:endParaRPr lang="id-ID" sz="1400" dirty="0"/>
                    </a:p>
                  </a:txBody>
                  <a:tcPr marL="91456" marR="91456" marT="45715" marB="45715"/>
                </a:tc>
                <a:tc>
                  <a:txBody>
                    <a:bodyPr/>
                    <a:lstStyle/>
                    <a:p>
                      <a:pPr algn="r"/>
                      <a:r>
                        <a:rPr lang="en-US" sz="1400" dirty="0" smtClean="0"/>
                        <a:t>3,200,000</a:t>
                      </a:r>
                      <a:endParaRPr lang="id-ID" sz="1400" dirty="0"/>
                    </a:p>
                  </a:txBody>
                  <a:tcPr marL="91456" marR="91456" marT="45715" marB="45715"/>
                </a:tc>
                <a:tc>
                  <a:txBody>
                    <a:bodyPr/>
                    <a:lstStyle/>
                    <a:p>
                      <a:r>
                        <a:rPr lang="en-US" sz="1400" dirty="0" smtClean="0"/>
                        <a:t>1,6%</a:t>
                      </a:r>
                      <a:endParaRPr lang="id-ID" sz="1400" dirty="0"/>
                    </a:p>
                  </a:txBody>
                  <a:tcPr marL="91456" marR="91456" marT="45715" marB="45715"/>
                </a:tc>
              </a:tr>
              <a:tr h="320001">
                <a:tc>
                  <a:txBody>
                    <a:bodyPr/>
                    <a:lstStyle/>
                    <a:p>
                      <a:r>
                        <a:rPr lang="id-ID" sz="1400" b="1" dirty="0" smtClean="0">
                          <a:solidFill>
                            <a:srgbClr val="FF0000"/>
                          </a:solidFill>
                        </a:rPr>
                        <a:t>3. </a:t>
                      </a:r>
                      <a:r>
                        <a:rPr lang="en-US" sz="1400" b="1" dirty="0" smtClean="0">
                          <a:solidFill>
                            <a:srgbClr val="FF0000"/>
                          </a:solidFill>
                        </a:rPr>
                        <a:t>BIAYA KEGAGALAN INTERNAL</a:t>
                      </a:r>
                      <a:endParaRPr lang="id-ID" sz="1400" b="1" dirty="0">
                        <a:solidFill>
                          <a:srgbClr val="FF0000"/>
                        </a:solidFill>
                      </a:endParaRPr>
                    </a:p>
                  </a:txBody>
                  <a:tcPr marL="91456" marR="91456" marT="45715" marB="45715"/>
                </a:tc>
                <a:tc>
                  <a:txBody>
                    <a:bodyPr/>
                    <a:lstStyle/>
                    <a:p>
                      <a:pPr algn="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dirty="0"/>
                    </a:p>
                  </a:txBody>
                  <a:tcPr marL="91456" marR="91456" marT="45715" marB="45715"/>
                </a:tc>
              </a:tr>
              <a:tr h="320001">
                <a:tc>
                  <a:txBody>
                    <a:bodyPr/>
                    <a:lstStyle/>
                    <a:p>
                      <a:r>
                        <a:rPr lang="id-ID" sz="1400" dirty="0" smtClean="0"/>
                        <a:t>3.1 polusi operasi peralatan </a:t>
                      </a:r>
                      <a:endParaRPr lang="id-ID" sz="1400" dirty="0"/>
                    </a:p>
                  </a:txBody>
                  <a:tcPr marL="91456" marR="91456" marT="45715" marB="45715"/>
                </a:tc>
                <a:tc>
                  <a:txBody>
                    <a:bodyPr/>
                    <a:lstStyle/>
                    <a:p>
                      <a:pPr algn="r"/>
                      <a:r>
                        <a:rPr lang="en-US" sz="1400" dirty="0" smtClean="0"/>
                        <a:t>4,000,000</a:t>
                      </a: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dirty="0"/>
                    </a:p>
                  </a:txBody>
                  <a:tcPr marL="91456" marR="91456" marT="45715" marB="45715"/>
                </a:tc>
              </a:tr>
              <a:tr h="320001">
                <a:tc>
                  <a:txBody>
                    <a:bodyPr/>
                    <a:lstStyle/>
                    <a:p>
                      <a:r>
                        <a:rPr lang="id-ID" sz="1400" dirty="0" smtClean="0"/>
                        <a:t>3.2 mempertahankan peralatan polusi </a:t>
                      </a:r>
                      <a:endParaRPr lang="id-ID" sz="1400" dirty="0"/>
                    </a:p>
                  </a:txBody>
                  <a:tcPr marL="91456" marR="91456" marT="45715" marB="45715"/>
                </a:tc>
                <a:tc>
                  <a:txBody>
                    <a:bodyPr/>
                    <a:lstStyle/>
                    <a:p>
                      <a:pPr algn="r"/>
                      <a:r>
                        <a:rPr lang="en-US" sz="1400" dirty="0" smtClean="0"/>
                        <a:t>2,000,000</a:t>
                      </a:r>
                      <a:endParaRPr lang="id-ID" sz="1400" dirty="0"/>
                    </a:p>
                  </a:txBody>
                  <a:tcPr marL="91456" marR="91456" marT="45715" marB="45715"/>
                </a:tc>
                <a:tc>
                  <a:txBody>
                    <a:bodyPr/>
                    <a:lstStyle/>
                    <a:p>
                      <a:pPr algn="r"/>
                      <a:r>
                        <a:rPr lang="en-US" sz="1400" dirty="0" smtClean="0"/>
                        <a:t>6,000,000</a:t>
                      </a:r>
                      <a:endParaRPr lang="id-ID" sz="1400" dirty="0"/>
                    </a:p>
                  </a:txBody>
                  <a:tcPr marL="91456" marR="91456" marT="45715" marB="45715"/>
                </a:tc>
                <a:tc>
                  <a:txBody>
                    <a:bodyPr/>
                    <a:lstStyle/>
                    <a:p>
                      <a:r>
                        <a:rPr lang="en-US" sz="1400" dirty="0" smtClean="0"/>
                        <a:t>3.00%</a:t>
                      </a:r>
                      <a:endParaRPr lang="id-ID" sz="1400" dirty="0"/>
                    </a:p>
                  </a:txBody>
                  <a:tcPr marL="91456" marR="91456" marT="45715" marB="45715"/>
                </a:tc>
              </a:tr>
              <a:tr h="320001">
                <a:tc>
                  <a:txBody>
                    <a:bodyPr/>
                    <a:lstStyle/>
                    <a:p>
                      <a:r>
                        <a:rPr lang="id-ID" sz="1400" b="1" dirty="0" smtClean="0">
                          <a:solidFill>
                            <a:srgbClr val="FF0000"/>
                          </a:solidFill>
                        </a:rPr>
                        <a:t>4. </a:t>
                      </a:r>
                      <a:r>
                        <a:rPr lang="en-US" sz="1400" b="1" dirty="0" smtClean="0">
                          <a:solidFill>
                            <a:srgbClr val="FF0000"/>
                          </a:solidFill>
                        </a:rPr>
                        <a:t>BIAYA KEGAGALAN EKSTERNAL</a:t>
                      </a:r>
                      <a:endParaRPr lang="id-ID" sz="1400" b="1" dirty="0">
                        <a:solidFill>
                          <a:srgbClr val="FF0000"/>
                        </a:solidFill>
                      </a:endParaRPr>
                    </a:p>
                  </a:txBody>
                  <a:tcPr marL="91456" marR="91456" marT="45715" marB="45715"/>
                </a:tc>
                <a:tc>
                  <a:txBody>
                    <a:bodyPr/>
                    <a:lstStyle/>
                    <a:p>
                      <a:pPr algn="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dirty="0"/>
                    </a:p>
                  </a:txBody>
                  <a:tcPr marL="91456" marR="91456" marT="45715" marB="45715"/>
                </a:tc>
              </a:tr>
              <a:tr h="320001">
                <a:tc>
                  <a:txBody>
                    <a:bodyPr/>
                    <a:lstStyle/>
                    <a:p>
                      <a:r>
                        <a:rPr lang="id-ID" sz="1400" dirty="0" smtClean="0"/>
                        <a:t>4.1 membersihkan danau </a:t>
                      </a:r>
                      <a:endParaRPr lang="id-ID" sz="1400" dirty="0"/>
                    </a:p>
                  </a:txBody>
                  <a:tcPr marL="91456" marR="91456" marT="45715" marB="45715"/>
                </a:tc>
                <a:tc>
                  <a:txBody>
                    <a:bodyPr/>
                    <a:lstStyle/>
                    <a:p>
                      <a:pPr algn="r"/>
                      <a:r>
                        <a:rPr lang="en-US" sz="1400" dirty="0" smtClean="0"/>
                        <a:t>9,000,000</a:t>
                      </a: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dirty="0"/>
                    </a:p>
                  </a:txBody>
                  <a:tcPr marL="91456" marR="91456" marT="45715" marB="45715"/>
                </a:tc>
              </a:tr>
              <a:tr h="320001">
                <a:tc>
                  <a:txBody>
                    <a:bodyPr/>
                    <a:lstStyle/>
                    <a:p>
                      <a:r>
                        <a:rPr lang="id-ID" sz="1400" dirty="0" smtClean="0"/>
                        <a:t>4.2 memulihkan tanah</a:t>
                      </a:r>
                      <a:endParaRPr lang="id-ID" sz="1400" dirty="0"/>
                    </a:p>
                  </a:txBody>
                  <a:tcPr marL="91456" marR="91456" marT="45715" marB="45715"/>
                </a:tc>
                <a:tc>
                  <a:txBody>
                    <a:bodyPr/>
                    <a:lstStyle/>
                    <a:p>
                      <a:pPr algn="r"/>
                      <a:r>
                        <a:rPr lang="en-US" sz="1400" dirty="0" smtClean="0"/>
                        <a:t>5,000,000</a:t>
                      </a:r>
                      <a:endParaRPr lang="id-ID" sz="1400" dirty="0"/>
                    </a:p>
                  </a:txBody>
                  <a:tcPr marL="91456" marR="91456" marT="45715" marB="45715"/>
                </a:tc>
                <a:tc>
                  <a:txBody>
                    <a:bodyPr/>
                    <a:lstStyle/>
                    <a:p>
                      <a:pPr algn="r"/>
                      <a:endParaRPr lang="id-ID" sz="1400" dirty="0"/>
                    </a:p>
                  </a:txBody>
                  <a:tcPr marL="91456" marR="91456" marT="45715" marB="45715"/>
                </a:tc>
                <a:tc>
                  <a:txBody>
                    <a:bodyPr/>
                    <a:lstStyle/>
                    <a:p>
                      <a:endParaRPr lang="id-ID" sz="1400" dirty="0"/>
                    </a:p>
                  </a:txBody>
                  <a:tcPr marL="91456" marR="91456" marT="45715" marB="45715"/>
                </a:tc>
              </a:tr>
              <a:tr h="320001">
                <a:tc>
                  <a:txBody>
                    <a:bodyPr/>
                    <a:lstStyle/>
                    <a:p>
                      <a:r>
                        <a:rPr lang="id-ID" sz="1400" dirty="0" smtClean="0"/>
                        <a:t>4.3 menimbulkan klaim kerusakan properti</a:t>
                      </a:r>
                      <a:endParaRPr lang="id-ID" sz="1400" dirty="0"/>
                    </a:p>
                  </a:txBody>
                  <a:tcPr marL="91456" marR="91456" marT="45715" marB="45715"/>
                </a:tc>
                <a:tc>
                  <a:txBody>
                    <a:bodyPr/>
                    <a:lstStyle/>
                    <a:p>
                      <a:pPr algn="r"/>
                      <a:r>
                        <a:rPr lang="en-US" sz="1400" dirty="0" smtClean="0"/>
                        <a:t>4,000,000</a:t>
                      </a:r>
                      <a:endParaRPr lang="id-ID" sz="1400" dirty="0"/>
                    </a:p>
                  </a:txBody>
                  <a:tcPr marL="91456" marR="91456" marT="45715" marB="45715"/>
                </a:tc>
                <a:tc>
                  <a:txBody>
                    <a:bodyPr/>
                    <a:lstStyle/>
                    <a:p>
                      <a:pPr algn="r"/>
                      <a:r>
                        <a:rPr lang="en-US" sz="1400" dirty="0" smtClean="0"/>
                        <a:t>18,000,000</a:t>
                      </a:r>
                      <a:endParaRPr lang="id-ID" sz="1400" dirty="0"/>
                    </a:p>
                  </a:txBody>
                  <a:tcPr marL="91456" marR="91456" marT="45715" marB="45715"/>
                </a:tc>
                <a:tc>
                  <a:txBody>
                    <a:bodyPr/>
                    <a:lstStyle/>
                    <a:p>
                      <a:r>
                        <a:rPr lang="en-US" sz="1400" dirty="0" smtClean="0"/>
                        <a:t>9 %</a:t>
                      </a:r>
                      <a:endParaRPr lang="id-ID" sz="1400" dirty="0"/>
                    </a:p>
                  </a:txBody>
                  <a:tcPr marL="91456" marR="91456" marT="45715" marB="45715"/>
                </a:tc>
              </a:tr>
              <a:tr h="548573">
                <a:tc>
                  <a:txBody>
                    <a:bodyPr/>
                    <a:lstStyle/>
                    <a:p>
                      <a:r>
                        <a:rPr lang="id-ID" sz="1400" dirty="0" smtClean="0"/>
                        <a:t>Jumlah </a:t>
                      </a:r>
                      <a:endParaRPr lang="id-ID" sz="1400" dirty="0"/>
                    </a:p>
                  </a:txBody>
                  <a:tcPr marL="91456" marR="91456" marT="45715" marB="45715"/>
                </a:tc>
                <a:tc>
                  <a:txBody>
                    <a:bodyPr/>
                    <a:lstStyle/>
                    <a:p>
                      <a:pPr algn="r"/>
                      <a:endParaRPr lang="id-ID" sz="1400" dirty="0"/>
                    </a:p>
                  </a:txBody>
                  <a:tcPr marL="91456" marR="91456" marT="45715" marB="45715"/>
                </a:tc>
                <a:tc>
                  <a:txBody>
                    <a:bodyPr/>
                    <a:lstStyle/>
                    <a:p>
                      <a:pPr algn="r"/>
                      <a:r>
                        <a:rPr lang="en-US" sz="1400" dirty="0" smtClean="0"/>
                        <a:t>$ 30,000,000</a:t>
                      </a:r>
                      <a:endParaRPr lang="id-ID" sz="1400" dirty="0"/>
                    </a:p>
                  </a:txBody>
                  <a:tcPr marL="91456" marR="91456" marT="45715" marB="45715"/>
                </a:tc>
                <a:tc>
                  <a:txBody>
                    <a:bodyPr/>
                    <a:lstStyle/>
                    <a:p>
                      <a:r>
                        <a:rPr lang="en-US" sz="1400" dirty="0" smtClean="0"/>
                        <a:t>15%</a:t>
                      </a:r>
                      <a:endParaRPr lang="id-ID" sz="1400" dirty="0"/>
                    </a:p>
                  </a:txBody>
                  <a:tcPr marL="91456" marR="91456" marT="45715" marB="45715"/>
                </a:tc>
              </a:tr>
            </a:tbl>
          </a:graphicData>
        </a:graphic>
      </p:graphicFrame>
      <p:sp>
        <p:nvSpPr>
          <p:cNvPr id="5" name="Title 1"/>
          <p:cNvSpPr txBox="1">
            <a:spLocks/>
          </p:cNvSpPr>
          <p:nvPr/>
        </p:nvSpPr>
        <p:spPr>
          <a:xfrm>
            <a:off x="476853" y="8620"/>
            <a:ext cx="8208912" cy="756084"/>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1800" dirty="0" smtClean="0">
                <a:solidFill>
                  <a:srgbClr val="FFC000"/>
                </a:solidFill>
                <a:latin typeface="Arial Black" pitchFamily="34" charset="0"/>
              </a:rPr>
              <a:t>CONTOH LAPORAN BIAYA LINGKUNGAN</a:t>
            </a:r>
          </a:p>
          <a:p>
            <a:pPr algn="ctr"/>
            <a:endParaRPr lang="id-ID" sz="1800" dirty="0">
              <a:solidFill>
                <a:srgbClr val="FFC000"/>
              </a:solidFill>
              <a:latin typeface="Arial Black" pitchFamily="34" charset="0"/>
            </a:endParaRPr>
          </a:p>
        </p:txBody>
      </p:sp>
    </p:spTree>
    <p:extLst>
      <p:ext uri="{BB962C8B-B14F-4D97-AF65-F5344CB8AC3E}">
        <p14:creationId xmlns:p14="http://schemas.microsoft.com/office/powerpoint/2010/main" val="2565401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3600" dirty="0" smtClean="0">
                <a:solidFill>
                  <a:srgbClr val="FFC000"/>
                </a:solidFill>
                <a:latin typeface="Arial Black" pitchFamily="34" charset="0"/>
              </a:rPr>
              <a:t>What is green accounting ?</a:t>
            </a:r>
            <a:endParaRPr lang="id-ID" sz="3600" dirty="0">
              <a:solidFill>
                <a:srgbClr val="FFC000"/>
              </a:solidFill>
              <a:latin typeface="Arial Black" pitchFamily="34" charset="0"/>
            </a:endParaRPr>
          </a:p>
        </p:txBody>
      </p:sp>
      <p:graphicFrame>
        <p:nvGraphicFramePr>
          <p:cNvPr id="4" name="Diagram 3"/>
          <p:cNvGraphicFramePr/>
          <p:nvPr>
            <p:extLst>
              <p:ext uri="{D42A27DB-BD31-4B8C-83A1-F6EECF244321}">
                <p14:modId xmlns:p14="http://schemas.microsoft.com/office/powerpoint/2010/main" val="1707191140"/>
              </p:ext>
            </p:extLst>
          </p:nvPr>
        </p:nvGraphicFramePr>
        <p:xfrm>
          <a:off x="683568" y="1412776"/>
          <a:ext cx="76328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771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87007436"/>
              </p:ext>
            </p:extLst>
          </p:nvPr>
        </p:nvGraphicFramePr>
        <p:xfrm>
          <a:off x="512214" y="817859"/>
          <a:ext cx="8064896" cy="5090160"/>
        </p:xfrm>
        <a:graphic>
          <a:graphicData uri="http://schemas.openxmlformats.org/drawingml/2006/table">
            <a:tbl>
              <a:tblPr firstRow="1" bandRow="1">
                <a:tableStyleId>{5C22544A-7EE6-4342-B048-85BDC9FD1C3A}</a:tableStyleId>
              </a:tblPr>
              <a:tblGrid>
                <a:gridCol w="6209256"/>
                <a:gridCol w="1855640"/>
              </a:tblGrid>
              <a:tr h="370840">
                <a:tc>
                  <a:txBody>
                    <a:bodyPr/>
                    <a:lstStyle/>
                    <a:p>
                      <a:pPr algn="ctr"/>
                      <a:r>
                        <a:rPr lang="id-ID" dirty="0" smtClean="0"/>
                        <a:t>Keterangan</a:t>
                      </a:r>
                      <a:endParaRPr lang="id-ID" dirty="0"/>
                    </a:p>
                  </a:txBody>
                  <a:tcPr/>
                </a:tc>
                <a:tc>
                  <a:txBody>
                    <a:bodyPr/>
                    <a:lstStyle/>
                    <a:p>
                      <a:pPr algn="ctr"/>
                      <a:r>
                        <a:rPr lang="id-ID" dirty="0" smtClean="0"/>
                        <a:t>Nominal</a:t>
                      </a:r>
                      <a:endParaRPr lang="id-ID" dirty="0"/>
                    </a:p>
                  </a:txBody>
                  <a:tcPr/>
                </a:tc>
              </a:tr>
              <a:tr h="370840">
                <a:tc>
                  <a:txBody>
                    <a:bodyPr/>
                    <a:lstStyle/>
                    <a:p>
                      <a:r>
                        <a:rPr lang="id-ID" dirty="0" smtClean="0"/>
                        <a:t>Keuntungan</a:t>
                      </a:r>
                      <a:r>
                        <a:rPr lang="id-ID" baseline="0" dirty="0" smtClean="0"/>
                        <a:t> lingkungan</a:t>
                      </a:r>
                      <a:endParaRPr lang="id-ID" dirty="0"/>
                    </a:p>
                  </a:txBody>
                  <a:tcPr/>
                </a:tc>
                <a:tc>
                  <a:txBody>
                    <a:bodyPr/>
                    <a:lstStyle/>
                    <a:p>
                      <a:pPr algn="r"/>
                      <a:r>
                        <a:rPr lang="id-ID" dirty="0" smtClean="0"/>
                        <a:t>$  3.000.000,-</a:t>
                      </a:r>
                      <a:endParaRPr lang="id-ID" dirty="0"/>
                    </a:p>
                  </a:txBody>
                  <a:tcPr/>
                </a:tc>
              </a:tr>
              <a:tr h="370840">
                <a:tc>
                  <a:txBody>
                    <a:bodyPr/>
                    <a:lstStyle/>
                    <a:p>
                      <a:r>
                        <a:rPr lang="id-ID" dirty="0" smtClean="0"/>
                        <a:t>Pengurangan</a:t>
                      </a:r>
                      <a:r>
                        <a:rPr lang="id-ID" baseline="0" dirty="0" smtClean="0"/>
                        <a:t> biaya, pencemaran</a:t>
                      </a:r>
                      <a:endParaRPr lang="id-ID" dirty="0"/>
                    </a:p>
                  </a:txBody>
                  <a:tcPr/>
                </a:tc>
                <a:tc>
                  <a:txBody>
                    <a:bodyPr/>
                    <a:lstStyle/>
                    <a:p>
                      <a:pPr algn="r"/>
                      <a:r>
                        <a:rPr lang="id-ID" dirty="0" smtClean="0"/>
                        <a:t>    4.000.000,-</a:t>
                      </a:r>
                      <a:endParaRPr lang="id-ID" dirty="0"/>
                    </a:p>
                  </a:txBody>
                  <a:tcPr/>
                </a:tc>
              </a:tr>
              <a:tr h="370840">
                <a:tc>
                  <a:txBody>
                    <a:bodyPr/>
                    <a:lstStyle/>
                    <a:p>
                      <a:r>
                        <a:rPr lang="id-ID" dirty="0" smtClean="0"/>
                        <a:t>Pengurangan biaya, pembuangan limbah berbahaya</a:t>
                      </a:r>
                      <a:endParaRPr lang="id-ID" dirty="0"/>
                    </a:p>
                  </a:txBody>
                  <a:tcPr/>
                </a:tc>
                <a:tc>
                  <a:txBody>
                    <a:bodyPr/>
                    <a:lstStyle/>
                    <a:p>
                      <a:pPr algn="r"/>
                      <a:r>
                        <a:rPr lang="id-ID" dirty="0" smtClean="0"/>
                        <a:t>    2.000.000,-</a:t>
                      </a:r>
                      <a:endParaRPr lang="id-ID" dirty="0"/>
                    </a:p>
                  </a:txBody>
                  <a:tcPr/>
                </a:tc>
              </a:tr>
              <a:tr h="370840">
                <a:tc>
                  <a:txBody>
                    <a:bodyPr/>
                    <a:lstStyle/>
                    <a:p>
                      <a:r>
                        <a:rPr lang="id-ID" dirty="0" smtClean="0"/>
                        <a:t>Pemasukan daur ulang</a:t>
                      </a:r>
                      <a:endParaRPr lang="id-ID" dirty="0"/>
                    </a:p>
                  </a:txBody>
                  <a:tcPr/>
                </a:tc>
                <a:tc>
                  <a:txBody>
                    <a:bodyPr/>
                    <a:lstStyle/>
                    <a:p>
                      <a:pPr algn="r"/>
                      <a:r>
                        <a:rPr lang="id-ID" dirty="0" smtClean="0"/>
                        <a:t>   1.500.000,-</a:t>
                      </a:r>
                      <a:endParaRPr lang="id-ID" dirty="0"/>
                    </a:p>
                  </a:txBody>
                  <a:tcPr/>
                </a:tc>
              </a:tr>
              <a:tr h="370840">
                <a:tc>
                  <a:txBody>
                    <a:bodyPr/>
                    <a:lstStyle/>
                    <a:p>
                      <a:r>
                        <a:rPr lang="id-ID" dirty="0" smtClean="0"/>
                        <a:t>Penghematan biaya konservasi</a:t>
                      </a:r>
                      <a:r>
                        <a:rPr lang="id-ID" baseline="0" dirty="0" smtClean="0"/>
                        <a:t> energi</a:t>
                      </a:r>
                      <a:endParaRPr lang="id-ID" dirty="0"/>
                    </a:p>
                  </a:txBody>
                  <a:tcPr/>
                </a:tc>
                <a:tc>
                  <a:txBody>
                    <a:bodyPr/>
                    <a:lstStyle/>
                    <a:p>
                      <a:pPr algn="r"/>
                      <a:r>
                        <a:rPr lang="id-ID" dirty="0" smtClean="0"/>
                        <a:t>   1.000.000,-</a:t>
                      </a:r>
                      <a:endParaRPr lang="id-ID" dirty="0"/>
                    </a:p>
                  </a:txBody>
                  <a:tcPr/>
                </a:tc>
              </a:tr>
              <a:tr h="370840">
                <a:tc>
                  <a:txBody>
                    <a:bodyPr/>
                    <a:lstStyle/>
                    <a:p>
                      <a:r>
                        <a:rPr lang="id-ID" b="1" dirty="0" smtClean="0">
                          <a:solidFill>
                            <a:srgbClr val="C00000"/>
                          </a:solidFill>
                        </a:rPr>
                        <a:t>Total keuntungan lingkungan</a:t>
                      </a:r>
                      <a:endParaRPr lang="id-ID" b="1" dirty="0">
                        <a:solidFill>
                          <a:srgbClr val="C00000"/>
                        </a:solidFill>
                      </a:endParaRPr>
                    </a:p>
                  </a:txBody>
                  <a:tcPr/>
                </a:tc>
                <a:tc>
                  <a:txBody>
                    <a:bodyPr/>
                    <a:lstStyle/>
                    <a:p>
                      <a:pPr algn="r"/>
                      <a:r>
                        <a:rPr lang="id-ID" b="1" dirty="0" smtClean="0">
                          <a:solidFill>
                            <a:srgbClr val="C00000"/>
                          </a:solidFill>
                        </a:rPr>
                        <a:t>$  11.500.000,-</a:t>
                      </a:r>
                      <a:endParaRPr lang="id-ID" b="1" dirty="0">
                        <a:solidFill>
                          <a:srgbClr val="C00000"/>
                        </a:solidFill>
                      </a:endParaRPr>
                    </a:p>
                  </a:txBody>
                  <a:tcPr/>
                </a:tc>
              </a:tr>
              <a:tr h="370840">
                <a:tc>
                  <a:txBody>
                    <a:bodyPr/>
                    <a:lstStyle/>
                    <a:p>
                      <a:endParaRPr lang="id-ID"/>
                    </a:p>
                  </a:txBody>
                  <a:tcPr/>
                </a:tc>
                <a:tc>
                  <a:txBody>
                    <a:bodyPr/>
                    <a:lstStyle/>
                    <a:p>
                      <a:endParaRPr lang="id-ID" dirty="0"/>
                    </a:p>
                  </a:txBody>
                  <a:tcPr/>
                </a:tc>
              </a:tr>
              <a:tr h="370840">
                <a:tc>
                  <a:txBody>
                    <a:bodyPr/>
                    <a:lstStyle/>
                    <a:p>
                      <a:r>
                        <a:rPr lang="id-ID" dirty="0" smtClean="0"/>
                        <a:t>Biaya lingkungan</a:t>
                      </a:r>
                      <a:endParaRPr lang="id-ID" dirty="0"/>
                    </a:p>
                  </a:txBody>
                  <a:tcPr/>
                </a:tc>
                <a:tc>
                  <a:txBody>
                    <a:bodyPr/>
                    <a:lstStyle/>
                    <a:p>
                      <a:pPr algn="r"/>
                      <a:r>
                        <a:rPr lang="id-ID" dirty="0" smtClean="0"/>
                        <a:t>$   2.800.000,-</a:t>
                      </a:r>
                      <a:endParaRPr lang="id-ID" dirty="0"/>
                    </a:p>
                  </a:txBody>
                  <a:tcPr/>
                </a:tc>
              </a:tr>
              <a:tr h="370840">
                <a:tc>
                  <a:txBody>
                    <a:bodyPr/>
                    <a:lstStyle/>
                    <a:p>
                      <a:r>
                        <a:rPr lang="id-ID" dirty="0" smtClean="0"/>
                        <a:t>Biaya pencegahan</a:t>
                      </a:r>
                      <a:endParaRPr lang="id-ID" dirty="0"/>
                    </a:p>
                  </a:txBody>
                  <a:tcPr/>
                </a:tc>
                <a:tc>
                  <a:txBody>
                    <a:bodyPr/>
                    <a:lstStyle/>
                    <a:p>
                      <a:pPr algn="r"/>
                      <a:r>
                        <a:rPr lang="id-ID" dirty="0" smtClean="0"/>
                        <a:t>     3.200.000,-</a:t>
                      </a:r>
                      <a:endParaRPr lang="id-ID" dirty="0"/>
                    </a:p>
                  </a:txBody>
                  <a:tcPr/>
                </a:tc>
              </a:tr>
              <a:tr h="370840">
                <a:tc>
                  <a:txBody>
                    <a:bodyPr/>
                    <a:lstStyle/>
                    <a:p>
                      <a:r>
                        <a:rPr lang="id-ID" dirty="0" smtClean="0"/>
                        <a:t>Biaya kegagalan internal</a:t>
                      </a:r>
                      <a:endParaRPr lang="id-ID" dirty="0"/>
                    </a:p>
                  </a:txBody>
                  <a:tcPr/>
                </a:tc>
                <a:tc>
                  <a:txBody>
                    <a:bodyPr/>
                    <a:lstStyle/>
                    <a:p>
                      <a:pPr algn="r"/>
                      <a:r>
                        <a:rPr lang="id-ID" dirty="0" smtClean="0"/>
                        <a:t>     6.000.000,-</a:t>
                      </a:r>
                      <a:endParaRPr lang="id-ID" dirty="0"/>
                    </a:p>
                  </a:txBody>
                  <a:tcPr/>
                </a:tc>
              </a:tr>
              <a:tr h="370840">
                <a:tc>
                  <a:txBody>
                    <a:bodyPr/>
                    <a:lstStyle/>
                    <a:p>
                      <a:r>
                        <a:rPr lang="id-ID" dirty="0" smtClean="0"/>
                        <a:t>Biaya kegagalan eksternal</a:t>
                      </a:r>
                      <a:endParaRPr lang="id-ID" dirty="0"/>
                    </a:p>
                  </a:txBody>
                  <a:tcPr/>
                </a:tc>
                <a:tc>
                  <a:txBody>
                    <a:bodyPr/>
                    <a:lstStyle/>
                    <a:p>
                      <a:pPr algn="r"/>
                      <a:r>
                        <a:rPr lang="id-ID" dirty="0" smtClean="0"/>
                        <a:t>   18.000.000,-</a:t>
                      </a:r>
                      <a:endParaRPr lang="id-ID" dirty="0"/>
                    </a:p>
                  </a:txBody>
                  <a:tcPr/>
                </a:tc>
              </a:tr>
              <a:tr h="370840">
                <a:tc>
                  <a:txBody>
                    <a:bodyPr/>
                    <a:lstStyle/>
                    <a:p>
                      <a:r>
                        <a:rPr lang="id-ID" b="1" dirty="0" smtClean="0">
                          <a:solidFill>
                            <a:srgbClr val="C00000"/>
                          </a:solidFill>
                        </a:rPr>
                        <a:t>Total</a:t>
                      </a:r>
                      <a:r>
                        <a:rPr lang="id-ID" b="1" baseline="0" dirty="0" smtClean="0">
                          <a:solidFill>
                            <a:srgbClr val="C00000"/>
                          </a:solidFill>
                        </a:rPr>
                        <a:t> biaya lingkungan</a:t>
                      </a:r>
                      <a:endParaRPr lang="id-ID" b="1" dirty="0">
                        <a:solidFill>
                          <a:srgbClr val="C00000"/>
                        </a:solidFill>
                      </a:endParaRPr>
                    </a:p>
                  </a:txBody>
                  <a:tcPr/>
                </a:tc>
                <a:tc>
                  <a:txBody>
                    <a:bodyPr/>
                    <a:lstStyle/>
                    <a:p>
                      <a:pPr algn="r"/>
                      <a:r>
                        <a:rPr lang="id-ID" b="1" dirty="0" smtClean="0">
                          <a:solidFill>
                            <a:srgbClr val="C00000"/>
                          </a:solidFill>
                        </a:rPr>
                        <a:t>$  30.000.000,-</a:t>
                      </a:r>
                      <a:endParaRPr lang="id-ID" b="1" dirty="0">
                        <a:solidFill>
                          <a:srgbClr val="C00000"/>
                        </a:solidFill>
                      </a:endParaRPr>
                    </a:p>
                  </a:txBody>
                  <a:tcPr/>
                </a:tc>
              </a:tr>
            </a:tbl>
          </a:graphicData>
        </a:graphic>
      </p:graphicFrame>
      <p:sp>
        <p:nvSpPr>
          <p:cNvPr id="5" name="Title 1"/>
          <p:cNvSpPr txBox="1">
            <a:spLocks/>
          </p:cNvSpPr>
          <p:nvPr/>
        </p:nvSpPr>
        <p:spPr>
          <a:xfrm>
            <a:off x="512214" y="26166"/>
            <a:ext cx="8208912" cy="756084"/>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1800" dirty="0" smtClean="0">
                <a:solidFill>
                  <a:srgbClr val="FFC000"/>
                </a:solidFill>
                <a:latin typeface="Arial Black" pitchFamily="34" charset="0"/>
              </a:rPr>
              <a:t>CONTOH LAPORAN BIAYA LINGKUNGAN</a:t>
            </a:r>
          </a:p>
          <a:p>
            <a:pPr algn="ctr"/>
            <a:endParaRPr lang="id-ID" sz="1800" dirty="0">
              <a:solidFill>
                <a:srgbClr val="FFC000"/>
              </a:solidFill>
              <a:latin typeface="Arial Black" pitchFamily="34" charset="0"/>
            </a:endParaRPr>
          </a:p>
        </p:txBody>
      </p:sp>
      <p:sp>
        <p:nvSpPr>
          <p:cNvPr id="6" name="Rectangle 3"/>
          <p:cNvSpPr>
            <a:spLocks noChangeArrowheads="1"/>
          </p:cNvSpPr>
          <p:nvPr/>
        </p:nvSpPr>
        <p:spPr bwMode="auto">
          <a:xfrm>
            <a:off x="512214" y="5991593"/>
            <a:ext cx="7307262" cy="53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en-US" sz="1400" dirty="0" err="1"/>
              <a:t>Sumber</a:t>
            </a:r>
            <a:r>
              <a:rPr lang="en-US" sz="1400" dirty="0"/>
              <a:t>: Hansen </a:t>
            </a:r>
            <a:r>
              <a:rPr lang="en-US" sz="1400" dirty="0" err="1"/>
              <a:t>Mowen</a:t>
            </a:r>
            <a:r>
              <a:rPr lang="en-US" sz="1400" dirty="0"/>
              <a:t> (2007). Managerial Accounting. Eight Edition. Thomson South-Western </a:t>
            </a:r>
            <a:endParaRPr lang="id-ID" sz="1400" dirty="0"/>
          </a:p>
        </p:txBody>
      </p:sp>
    </p:spTree>
    <p:extLst>
      <p:ext uri="{BB962C8B-B14F-4D97-AF65-F5344CB8AC3E}">
        <p14:creationId xmlns:p14="http://schemas.microsoft.com/office/powerpoint/2010/main" val="3373035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6120242" y="1041988"/>
            <a:ext cx="2261267" cy="523220"/>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p>
            <a:pPr eaLnBrk="0" hangingPunct="0">
              <a:defRPr/>
            </a:pPr>
            <a:r>
              <a:rPr lang="en-US" sz="1400" b="1" i="1" dirty="0">
                <a:latin typeface="Arial" panose="020B0604020202020204" pitchFamily="34" charset="0"/>
                <a:cs typeface="Arial" panose="020B0604020202020204" pitchFamily="34" charset="0"/>
              </a:rPr>
              <a:t>CERTIFIED PUBLIC ACCOUNTANT (CPA)  </a:t>
            </a:r>
          </a:p>
        </p:txBody>
      </p:sp>
      <p:sp>
        <p:nvSpPr>
          <p:cNvPr id="79" name="TextBox 78"/>
          <p:cNvSpPr txBox="1"/>
          <p:nvPr/>
        </p:nvSpPr>
        <p:spPr>
          <a:xfrm>
            <a:off x="6604767" y="3013986"/>
            <a:ext cx="1369491" cy="1169551"/>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eaLnBrk="0" hangingPunct="0">
              <a:defRPr/>
            </a:pPr>
            <a:endParaRPr lang="id-ID" sz="1400" b="1">
              <a:solidFill>
                <a:schemeClr val="tx1"/>
              </a:solidFill>
              <a:latin typeface="Arial" panose="020B0604020202020204" pitchFamily="34" charset="0"/>
              <a:cs typeface="Arial" panose="020B0604020202020204" pitchFamily="34" charset="0"/>
            </a:endParaRPr>
          </a:p>
          <a:p>
            <a:pPr eaLnBrk="0" hangingPunct="0">
              <a:defRPr/>
            </a:pPr>
            <a:r>
              <a:rPr lang="en-US" sz="1400" b="1">
                <a:solidFill>
                  <a:schemeClr val="tx1"/>
                </a:solidFill>
                <a:latin typeface="Arial" panose="020B0604020202020204" pitchFamily="34" charset="0"/>
                <a:cs typeface="Arial" panose="020B0604020202020204" pitchFamily="34" charset="0"/>
              </a:rPr>
              <a:t>Kantor Akuntan Publik</a:t>
            </a:r>
            <a:endParaRPr lang="id-ID" sz="1400" b="1">
              <a:solidFill>
                <a:schemeClr val="tx1"/>
              </a:solidFill>
              <a:latin typeface="Arial" panose="020B0604020202020204" pitchFamily="34" charset="0"/>
              <a:cs typeface="Arial" panose="020B0604020202020204" pitchFamily="34" charset="0"/>
            </a:endParaRPr>
          </a:p>
          <a:p>
            <a:pPr eaLnBrk="0" hangingPunct="0">
              <a:defRPr/>
            </a:pPr>
            <a:endParaRPr lang="en-US" sz="1400" b="1" dirty="0">
              <a:solidFill>
                <a:schemeClr val="tx1"/>
              </a:solidFill>
              <a:latin typeface="Arial" panose="020B0604020202020204" pitchFamily="34" charset="0"/>
              <a:cs typeface="Arial" panose="020B0604020202020204" pitchFamily="34" charset="0"/>
            </a:endParaRPr>
          </a:p>
        </p:txBody>
      </p:sp>
      <p:sp>
        <p:nvSpPr>
          <p:cNvPr id="80" name="Rectangle 79"/>
          <p:cNvSpPr/>
          <p:nvPr/>
        </p:nvSpPr>
        <p:spPr>
          <a:xfrm>
            <a:off x="3356207" y="1034464"/>
            <a:ext cx="1943100" cy="523220"/>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p>
            <a:pPr eaLnBrk="0" hangingPunct="0">
              <a:defRPr/>
            </a:pPr>
            <a:r>
              <a:rPr lang="en-US" sz="1400" b="1" i="1" dirty="0">
                <a:latin typeface="Arial" panose="020B0604020202020204" pitchFamily="34" charset="0"/>
                <a:cs typeface="Arial" panose="020B0604020202020204" pitchFamily="34" charset="0"/>
              </a:rPr>
              <a:t>CHARTERED ACCOUNTANT (CA)</a:t>
            </a:r>
          </a:p>
        </p:txBody>
      </p:sp>
      <p:sp>
        <p:nvSpPr>
          <p:cNvPr id="81" name="Rectangle 80"/>
          <p:cNvSpPr/>
          <p:nvPr/>
        </p:nvSpPr>
        <p:spPr>
          <a:xfrm>
            <a:off x="918675" y="1034496"/>
            <a:ext cx="1260714" cy="523220"/>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p>
            <a:pPr eaLnBrk="0" hangingPunct="0">
              <a:defRPr/>
            </a:pPr>
            <a:r>
              <a:rPr lang="en-US" sz="1400" b="1" dirty="0">
                <a:latin typeface="Arial" panose="020B0604020202020204" pitchFamily="34" charset="0"/>
                <a:cs typeface="Arial" panose="020B0604020202020204" pitchFamily="34" charset="0"/>
              </a:rPr>
              <a:t>TEKNISI AKUNTANSI</a:t>
            </a:r>
          </a:p>
        </p:txBody>
      </p:sp>
      <p:sp>
        <p:nvSpPr>
          <p:cNvPr id="87" name="TextBox 86"/>
          <p:cNvSpPr txBox="1"/>
          <p:nvPr/>
        </p:nvSpPr>
        <p:spPr>
          <a:xfrm>
            <a:off x="3208240" y="4668413"/>
            <a:ext cx="2210546" cy="1600438"/>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eaLnBrk="0" hangingPunct="0">
              <a:buFont typeface="Arial" pitchFamily="34" charset="0"/>
              <a:buChar char="•"/>
              <a:defRPr/>
            </a:pPr>
            <a:r>
              <a:rPr lang="id-ID" sz="1400" b="1"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BUMN/BUMD</a:t>
            </a:r>
          </a:p>
          <a:p>
            <a:pPr eaLnBrk="0" hangingPunct="0">
              <a:buFont typeface="Arial" pitchFamily="34" charset="0"/>
              <a:buChar char="•"/>
              <a:defRPr/>
            </a:pPr>
            <a:r>
              <a:rPr lang="en-US" sz="1400" b="1" dirty="0">
                <a:solidFill>
                  <a:schemeClr val="tx1"/>
                </a:solidFill>
                <a:latin typeface="Arial" panose="020B0604020202020204" pitchFamily="34" charset="0"/>
                <a:cs typeface="Arial" panose="020B0604020202020204" pitchFamily="34" charset="0"/>
              </a:rPr>
              <a:t> </a:t>
            </a:r>
            <a:r>
              <a:rPr lang="en-US" sz="1400" b="1" dirty="0" err="1">
                <a:solidFill>
                  <a:schemeClr val="tx1"/>
                </a:solidFill>
                <a:latin typeface="Arial" panose="020B0604020202020204" pitchFamily="34" charset="0"/>
                <a:cs typeface="Arial" panose="020B0604020202020204" pitchFamily="34" charset="0"/>
              </a:rPr>
              <a:t>Kementerian</a:t>
            </a:r>
            <a:r>
              <a:rPr lang="en-US" sz="1400" b="1" dirty="0">
                <a:solidFill>
                  <a:schemeClr val="tx1"/>
                </a:solidFill>
                <a:latin typeface="Arial" panose="020B0604020202020204" pitchFamily="34" charset="0"/>
                <a:cs typeface="Arial" panose="020B0604020202020204" pitchFamily="34" charset="0"/>
              </a:rPr>
              <a:t>/</a:t>
            </a:r>
            <a:r>
              <a:rPr lang="en-US" sz="1400" b="1" dirty="0" err="1">
                <a:solidFill>
                  <a:schemeClr val="tx1"/>
                </a:solidFill>
                <a:latin typeface="Arial" panose="020B0604020202020204" pitchFamily="34" charset="0"/>
                <a:cs typeface="Arial" panose="020B0604020202020204" pitchFamily="34" charset="0"/>
              </a:rPr>
              <a:t>Lembaga</a:t>
            </a:r>
            <a:r>
              <a:rPr lang="id-ID" sz="1400" b="1" dirty="0">
                <a:solidFill>
                  <a:schemeClr val="tx1"/>
                </a:solidFill>
                <a:latin typeface="Arial" panose="020B0604020202020204" pitchFamily="34" charset="0"/>
                <a:cs typeface="Arial" panose="020B0604020202020204" pitchFamily="34" charset="0"/>
              </a:rPr>
              <a:t> </a:t>
            </a:r>
            <a:r>
              <a:rPr lang="en-US" sz="1400" b="1" dirty="0" err="1">
                <a:solidFill>
                  <a:schemeClr val="tx1"/>
                </a:solidFill>
                <a:latin typeface="Arial" panose="020B0604020202020204" pitchFamily="34" charset="0"/>
                <a:cs typeface="Arial" panose="020B0604020202020204" pitchFamily="34" charset="0"/>
              </a:rPr>
              <a:t>Pemerintah</a:t>
            </a:r>
            <a:endParaRPr lang="en-US" sz="1400" b="1" dirty="0">
              <a:solidFill>
                <a:schemeClr val="tx1"/>
              </a:solidFill>
              <a:latin typeface="Arial" panose="020B0604020202020204" pitchFamily="34" charset="0"/>
              <a:cs typeface="Arial" panose="020B0604020202020204" pitchFamily="34" charset="0"/>
            </a:endParaRPr>
          </a:p>
          <a:p>
            <a:pPr eaLnBrk="0" hangingPunct="0">
              <a:buFont typeface="Arial" pitchFamily="34" charset="0"/>
              <a:buChar char="•"/>
              <a:defRPr/>
            </a:pPr>
            <a:r>
              <a:rPr lang="id-ID" sz="1400" b="1" dirty="0">
                <a:solidFill>
                  <a:schemeClr val="tx1"/>
                </a:solidFill>
                <a:latin typeface="Arial" panose="020B0604020202020204" pitchFamily="34" charset="0"/>
                <a:cs typeface="Arial" panose="020B0604020202020204" pitchFamily="34" charset="0"/>
              </a:rPr>
              <a:t> Perusahaan </a:t>
            </a:r>
            <a:r>
              <a:rPr lang="en-US" sz="1400" b="1" dirty="0" err="1">
                <a:solidFill>
                  <a:schemeClr val="tx1"/>
                </a:solidFill>
                <a:latin typeface="Arial" panose="020B0604020202020204" pitchFamily="34" charset="0"/>
                <a:cs typeface="Arial" panose="020B0604020202020204" pitchFamily="34" charset="0"/>
              </a:rPr>
              <a:t>Swasta</a:t>
            </a:r>
            <a:endParaRPr lang="en-US" sz="1400" b="1" dirty="0">
              <a:solidFill>
                <a:schemeClr val="tx1"/>
              </a:solidFill>
              <a:latin typeface="Arial" panose="020B0604020202020204" pitchFamily="34" charset="0"/>
              <a:cs typeface="Arial" panose="020B0604020202020204" pitchFamily="34" charset="0"/>
            </a:endParaRPr>
          </a:p>
          <a:p>
            <a:pPr eaLnBrk="0" hangingPunct="0">
              <a:buFont typeface="Arial" pitchFamily="34" charset="0"/>
              <a:buChar char="•"/>
              <a:defRPr/>
            </a:pPr>
            <a:r>
              <a:rPr lang="en-US" sz="1400" b="1" dirty="0">
                <a:solidFill>
                  <a:schemeClr val="tx1"/>
                </a:solidFill>
                <a:latin typeface="Arial" panose="020B0604020202020204" pitchFamily="34" charset="0"/>
                <a:cs typeface="Arial" panose="020B0604020202020204" pitchFamily="34" charset="0"/>
              </a:rPr>
              <a:t> </a:t>
            </a:r>
            <a:r>
              <a:rPr lang="en-US" sz="1400" b="1" dirty="0" err="1">
                <a:solidFill>
                  <a:schemeClr val="tx1"/>
                </a:solidFill>
                <a:latin typeface="Arial" panose="020B0604020202020204" pitchFamily="34" charset="0"/>
                <a:cs typeface="Arial" panose="020B0604020202020204" pitchFamily="34" charset="0"/>
              </a:rPr>
              <a:t>Lembaga</a:t>
            </a:r>
            <a:r>
              <a:rPr lang="en-US" sz="1400" b="1" dirty="0">
                <a:solidFill>
                  <a:schemeClr val="tx1"/>
                </a:solidFill>
                <a:latin typeface="Arial" panose="020B0604020202020204" pitchFamily="34" charset="0"/>
                <a:cs typeface="Arial" panose="020B0604020202020204" pitchFamily="34" charset="0"/>
              </a:rPr>
              <a:t> </a:t>
            </a:r>
            <a:r>
              <a:rPr lang="en-US" sz="1400" b="1" dirty="0" err="1">
                <a:solidFill>
                  <a:schemeClr val="tx1"/>
                </a:solidFill>
                <a:latin typeface="Arial" panose="020B0604020202020204" pitchFamily="34" charset="0"/>
                <a:cs typeface="Arial" panose="020B0604020202020204" pitchFamily="34" charset="0"/>
              </a:rPr>
              <a:t>Lainnya</a:t>
            </a:r>
            <a:endParaRPr lang="en-US" sz="1400" b="1" dirty="0">
              <a:solidFill>
                <a:schemeClr val="tx1"/>
              </a:solidFill>
              <a:latin typeface="Arial" panose="020B0604020202020204" pitchFamily="34" charset="0"/>
              <a:cs typeface="Arial" panose="020B0604020202020204" pitchFamily="34" charset="0"/>
            </a:endParaRPr>
          </a:p>
          <a:p>
            <a:pPr eaLnBrk="0" hangingPunct="0">
              <a:buFont typeface="Arial" pitchFamily="34" charset="0"/>
              <a:buChar char="•"/>
              <a:defRPr/>
            </a:pPr>
            <a:r>
              <a:rPr lang="id-ID" sz="1400" b="1" dirty="0">
                <a:solidFill>
                  <a:schemeClr val="tx1"/>
                </a:solidFill>
                <a:latin typeface="Arial" panose="020B0604020202020204" pitchFamily="34" charset="0"/>
                <a:cs typeface="Arial" panose="020B0604020202020204" pitchFamily="34" charset="0"/>
              </a:rPr>
              <a:t> </a:t>
            </a:r>
            <a:r>
              <a:rPr lang="en-US" sz="1400" b="1" dirty="0" err="1">
                <a:solidFill>
                  <a:schemeClr val="tx1"/>
                </a:solidFill>
                <a:latin typeface="Arial" panose="020B0604020202020204" pitchFamily="34" charset="0"/>
                <a:cs typeface="Arial" panose="020B0604020202020204" pitchFamily="34" charset="0"/>
              </a:rPr>
              <a:t>Perguruan</a:t>
            </a:r>
            <a:r>
              <a:rPr lang="id-ID" sz="1400" b="1" dirty="0">
                <a:solidFill>
                  <a:schemeClr val="tx1"/>
                </a:solidFill>
                <a:latin typeface="Arial" panose="020B0604020202020204" pitchFamily="34" charset="0"/>
                <a:cs typeface="Arial" panose="020B0604020202020204" pitchFamily="34" charset="0"/>
              </a:rPr>
              <a:t> </a:t>
            </a:r>
            <a:r>
              <a:rPr lang="en-US" sz="1400" b="1" dirty="0" err="1">
                <a:solidFill>
                  <a:schemeClr val="tx1"/>
                </a:solidFill>
                <a:latin typeface="Arial" panose="020B0604020202020204" pitchFamily="34" charset="0"/>
                <a:cs typeface="Arial" panose="020B0604020202020204" pitchFamily="34" charset="0"/>
              </a:rPr>
              <a:t>Tinggi</a:t>
            </a:r>
            <a:r>
              <a:rPr lang="en-US" sz="1400" b="1" dirty="0">
                <a:solidFill>
                  <a:schemeClr val="tx1"/>
                </a:solidFill>
                <a:latin typeface="Arial" panose="020B0604020202020204" pitchFamily="34" charset="0"/>
                <a:cs typeface="Arial" panose="020B0604020202020204" pitchFamily="34" charset="0"/>
              </a:rPr>
              <a:t>/</a:t>
            </a:r>
            <a:r>
              <a:rPr lang="en-US" sz="1400" b="1" dirty="0" err="1">
                <a:solidFill>
                  <a:schemeClr val="tx1"/>
                </a:solidFill>
                <a:latin typeface="Arial" panose="020B0604020202020204" pitchFamily="34" charset="0"/>
                <a:cs typeface="Arial" panose="020B0604020202020204" pitchFamily="34" charset="0"/>
              </a:rPr>
              <a:t>Pendidik</a:t>
            </a:r>
            <a:endParaRPr lang="en-US" sz="1400" b="1" dirty="0">
              <a:solidFill>
                <a:schemeClr val="tx1"/>
              </a:solidFill>
              <a:latin typeface="Arial" panose="020B0604020202020204" pitchFamily="34" charset="0"/>
              <a:cs typeface="Arial" panose="020B0604020202020204" pitchFamily="34" charset="0"/>
            </a:endParaRPr>
          </a:p>
        </p:txBody>
      </p:sp>
      <p:sp>
        <p:nvSpPr>
          <p:cNvPr id="90" name="TextBox 89"/>
          <p:cNvSpPr txBox="1"/>
          <p:nvPr/>
        </p:nvSpPr>
        <p:spPr>
          <a:xfrm>
            <a:off x="2536947" y="2994096"/>
            <a:ext cx="1320356" cy="954107"/>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eaLnBrk="0" hangingPunct="0">
              <a:defRPr/>
            </a:pPr>
            <a:endParaRPr lang="id-ID" sz="1400" b="1">
              <a:solidFill>
                <a:schemeClr val="tx1"/>
              </a:solidFill>
              <a:latin typeface="Arial" panose="020B0604020202020204" pitchFamily="34" charset="0"/>
              <a:cs typeface="Arial" panose="020B0604020202020204" pitchFamily="34" charset="0"/>
            </a:endParaRPr>
          </a:p>
          <a:p>
            <a:pPr eaLnBrk="0" hangingPunct="0">
              <a:defRPr/>
            </a:pPr>
            <a:r>
              <a:rPr lang="en-US" sz="1400" b="1">
                <a:solidFill>
                  <a:schemeClr val="tx1"/>
                </a:solidFill>
                <a:latin typeface="Arial" panose="020B0604020202020204" pitchFamily="34" charset="0"/>
                <a:cs typeface="Arial" panose="020B0604020202020204" pitchFamily="34" charset="0"/>
              </a:rPr>
              <a:t>Kantor Jasa Akuntansi</a:t>
            </a:r>
            <a:endParaRPr lang="id-ID" sz="1400" b="1">
              <a:solidFill>
                <a:schemeClr val="tx1"/>
              </a:solidFill>
              <a:latin typeface="Arial" panose="020B0604020202020204" pitchFamily="34" charset="0"/>
              <a:cs typeface="Arial" panose="020B0604020202020204" pitchFamily="34" charset="0"/>
            </a:endParaRPr>
          </a:p>
          <a:p>
            <a:pPr eaLnBrk="0" hangingPunct="0">
              <a:defRPr/>
            </a:pPr>
            <a:endParaRPr lang="en-US" sz="1400" b="1" dirty="0">
              <a:solidFill>
                <a:schemeClr val="tx1"/>
              </a:solidFill>
              <a:latin typeface="Arial" panose="020B0604020202020204" pitchFamily="34" charset="0"/>
              <a:cs typeface="Arial" panose="020B0604020202020204" pitchFamily="34" charset="0"/>
            </a:endParaRPr>
          </a:p>
        </p:txBody>
      </p:sp>
      <p:sp>
        <p:nvSpPr>
          <p:cNvPr id="112" name="Oval 111"/>
          <p:cNvSpPr/>
          <p:nvPr/>
        </p:nvSpPr>
        <p:spPr>
          <a:xfrm>
            <a:off x="593104" y="1838215"/>
            <a:ext cx="1943843" cy="851630"/>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eaLnBrk="0" hangingPunct="0">
              <a:defRPr/>
            </a:pPr>
            <a:r>
              <a:rPr lang="en-US" sz="1400" b="1" dirty="0" err="1">
                <a:latin typeface="Arial" panose="020B0604020202020204" pitchFamily="34" charset="0"/>
                <a:cs typeface="Arial" panose="020B0604020202020204" pitchFamily="34" charset="0"/>
              </a:rPr>
              <a:t>Pe</a:t>
            </a:r>
            <a:r>
              <a:rPr lang="id-ID" sz="1400" b="1" dirty="0">
                <a:latin typeface="Arial" panose="020B0604020202020204" pitchFamily="34" charset="0"/>
                <a:cs typeface="Arial" panose="020B0604020202020204" pitchFamily="34" charset="0"/>
              </a:rPr>
              <a:t>mbukuan atau </a:t>
            </a:r>
            <a:r>
              <a:rPr lang="en-US" sz="1400" b="1" dirty="0" err="1">
                <a:latin typeface="Arial" panose="020B0604020202020204" pitchFamily="34" charset="0"/>
                <a:cs typeface="Arial" panose="020B0604020202020204" pitchFamily="34" charset="0"/>
              </a:rPr>
              <a:t>Akuntansi</a:t>
            </a:r>
            <a:endParaRPr lang="en-US" sz="1400" b="1" dirty="0">
              <a:latin typeface="Arial" panose="020B0604020202020204" pitchFamily="34" charset="0"/>
              <a:cs typeface="Arial" panose="020B0604020202020204" pitchFamily="34" charset="0"/>
            </a:endParaRPr>
          </a:p>
        </p:txBody>
      </p:sp>
      <p:cxnSp>
        <p:nvCxnSpPr>
          <p:cNvPr id="118" name="Elbow Connector 117"/>
          <p:cNvCxnSpPr/>
          <p:nvPr/>
        </p:nvCxnSpPr>
        <p:spPr>
          <a:xfrm flipV="1">
            <a:off x="2178844" y="1295400"/>
            <a:ext cx="1177529" cy="0"/>
          </a:xfrm>
          <a:prstGeom prst="bentConnector3">
            <a:avLst>
              <a:gd name="adj1" fmla="val 50000"/>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152" name="Elbow Connector 151"/>
          <p:cNvCxnSpPr>
            <a:stCxn id="95" idx="4"/>
            <a:endCxn id="79" idx="0"/>
          </p:cNvCxnSpPr>
          <p:nvPr/>
        </p:nvCxnSpPr>
        <p:spPr>
          <a:xfrm rot="5400000">
            <a:off x="7153499" y="2873289"/>
            <a:ext cx="276712" cy="4683"/>
          </a:xfrm>
          <a:prstGeom prst="bentConnector3">
            <a:avLst>
              <a:gd name="adj1" fmla="val 50000"/>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165" name="Elbow Connector 164"/>
          <p:cNvCxnSpPr>
            <a:stCxn id="112" idx="4"/>
            <a:endCxn id="87" idx="1"/>
          </p:cNvCxnSpPr>
          <p:nvPr/>
        </p:nvCxnSpPr>
        <p:spPr>
          <a:xfrm rot="16200000" flipH="1">
            <a:off x="997240" y="3257631"/>
            <a:ext cx="2778787" cy="1643214"/>
          </a:xfrm>
          <a:prstGeom prst="bentConnector2">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169" name="Elbow Connector 168"/>
          <p:cNvCxnSpPr>
            <a:stCxn id="88" idx="4"/>
            <a:endCxn id="90" idx="3"/>
          </p:cNvCxnSpPr>
          <p:nvPr/>
        </p:nvCxnSpPr>
        <p:spPr>
          <a:xfrm rot="5400000">
            <a:off x="3721695" y="2863255"/>
            <a:ext cx="744538" cy="472679"/>
          </a:xfrm>
          <a:prstGeom prst="bentConnector2">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59" name="Elbow Connector 58"/>
          <p:cNvCxnSpPr/>
          <p:nvPr/>
        </p:nvCxnSpPr>
        <p:spPr>
          <a:xfrm>
            <a:off x="5299473" y="1295400"/>
            <a:ext cx="820340" cy="7938"/>
          </a:xfrm>
          <a:prstGeom prst="bentConnector3">
            <a:avLst>
              <a:gd name="adj1" fmla="val 50000"/>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flipH="1">
            <a:off x="5418535" y="1303338"/>
            <a:ext cx="2963465" cy="4057650"/>
          </a:xfrm>
          <a:prstGeom prst="bentConnector3">
            <a:avLst>
              <a:gd name="adj1" fmla="val -5787"/>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88" idx="4"/>
          </p:cNvCxnSpPr>
          <p:nvPr/>
        </p:nvCxnSpPr>
        <p:spPr>
          <a:xfrm rot="16200000" flipH="1">
            <a:off x="3359547" y="3698082"/>
            <a:ext cx="1941513" cy="0"/>
          </a:xfrm>
          <a:prstGeom prst="bentConnector3">
            <a:avLst>
              <a:gd name="adj1" fmla="val 50000"/>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112" idx="4"/>
            <a:endCxn id="90" idx="1"/>
          </p:cNvCxnSpPr>
          <p:nvPr/>
        </p:nvCxnSpPr>
        <p:spPr>
          <a:xfrm rot="16200000" flipH="1">
            <a:off x="1659533" y="2594174"/>
            <a:ext cx="782638" cy="972741"/>
          </a:xfrm>
          <a:prstGeom prst="bentConnector2">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12" idx="4"/>
            <a:endCxn id="79" idx="2"/>
          </p:cNvCxnSpPr>
          <p:nvPr/>
        </p:nvCxnSpPr>
        <p:spPr>
          <a:xfrm rot="16200000" flipH="1">
            <a:off x="3680423" y="574447"/>
            <a:ext cx="1493692" cy="5724487"/>
          </a:xfrm>
          <a:prstGeom prst="bentConnector3">
            <a:avLst>
              <a:gd name="adj1" fmla="val 115304"/>
            </a:avLst>
          </a:prstGeom>
          <a:ln w="22225">
            <a:solidFill>
              <a:schemeClr val="accent2"/>
            </a:solidFill>
            <a:headEnd w="lg" len="med"/>
            <a:tailEnd type="arrow" w="med" len="med"/>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3289673" y="1802188"/>
            <a:ext cx="2080970" cy="924950"/>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eaLnBrk="0" hangingPunct="0">
              <a:buFontTx/>
              <a:buChar char="-"/>
              <a:defRPr/>
            </a:pP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Rekan</a:t>
            </a:r>
            <a:r>
              <a:rPr lang="en-US" sz="1400" b="1" dirty="0">
                <a:latin typeface="Arial" panose="020B0604020202020204" pitchFamily="34" charset="0"/>
                <a:cs typeface="Arial" panose="020B0604020202020204" pitchFamily="34" charset="0"/>
              </a:rPr>
              <a:t> KJA</a:t>
            </a:r>
          </a:p>
          <a:p>
            <a:pPr eaLnBrk="0" hangingPunct="0">
              <a:buFontTx/>
              <a:buChar char="-"/>
              <a:defRPr/>
            </a:pP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Pemimpin</a:t>
            </a:r>
            <a:r>
              <a:rPr lang="en-US" sz="1400" b="1" dirty="0">
                <a:latin typeface="Arial" panose="020B0604020202020204" pitchFamily="34" charset="0"/>
                <a:cs typeface="Arial" panose="020B0604020202020204" pitchFamily="34" charset="0"/>
              </a:rPr>
              <a:t> KJA</a:t>
            </a:r>
          </a:p>
        </p:txBody>
      </p:sp>
      <p:sp>
        <p:nvSpPr>
          <p:cNvPr id="95" name="Oval 94"/>
          <p:cNvSpPr/>
          <p:nvPr/>
        </p:nvSpPr>
        <p:spPr>
          <a:xfrm>
            <a:off x="6253711" y="1812324"/>
            <a:ext cx="2080970" cy="924950"/>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eaLnBrk="0" hangingPunct="0">
              <a:buFontTx/>
              <a:buChar char="-"/>
              <a:defRPr/>
            </a:pP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Rekan</a:t>
            </a:r>
            <a:r>
              <a:rPr lang="en-US" sz="1400" b="1" dirty="0">
                <a:latin typeface="Arial" panose="020B0604020202020204" pitchFamily="34" charset="0"/>
                <a:cs typeface="Arial" panose="020B0604020202020204" pitchFamily="34" charset="0"/>
              </a:rPr>
              <a:t> K</a:t>
            </a:r>
            <a:r>
              <a:rPr lang="id-ID" sz="1400" b="1" dirty="0">
                <a:latin typeface="Arial" panose="020B0604020202020204" pitchFamily="34" charset="0"/>
                <a:cs typeface="Arial" panose="020B0604020202020204" pitchFamily="34" charset="0"/>
              </a:rPr>
              <a:t>AP</a:t>
            </a:r>
            <a:endParaRPr lang="en-US" sz="1400" b="1" dirty="0">
              <a:latin typeface="Arial" panose="020B0604020202020204" pitchFamily="34" charset="0"/>
              <a:cs typeface="Arial" panose="020B0604020202020204" pitchFamily="34" charset="0"/>
            </a:endParaRPr>
          </a:p>
          <a:p>
            <a:pPr eaLnBrk="0" hangingPunct="0">
              <a:buFontTx/>
              <a:buChar char="-"/>
              <a:defRPr/>
            </a:pP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Pemimpin</a:t>
            </a:r>
            <a:r>
              <a:rPr lang="en-US" sz="1400" b="1" dirty="0">
                <a:latin typeface="Arial" panose="020B0604020202020204" pitchFamily="34" charset="0"/>
                <a:cs typeface="Arial" panose="020B0604020202020204" pitchFamily="34" charset="0"/>
              </a:rPr>
              <a:t> K</a:t>
            </a:r>
            <a:r>
              <a:rPr lang="id-ID" sz="1400" b="1" dirty="0">
                <a:latin typeface="Arial" panose="020B0604020202020204" pitchFamily="34" charset="0"/>
                <a:cs typeface="Arial" panose="020B0604020202020204" pitchFamily="34" charset="0"/>
              </a:rPr>
              <a:t>AP</a:t>
            </a:r>
            <a:endParaRPr lang="en-US" sz="1400" b="1" dirty="0">
              <a:latin typeface="Arial" panose="020B0604020202020204" pitchFamily="34" charset="0"/>
              <a:cs typeface="Arial" panose="020B0604020202020204" pitchFamily="34" charset="0"/>
            </a:endParaRPr>
          </a:p>
        </p:txBody>
      </p:sp>
      <p:sp>
        <p:nvSpPr>
          <p:cNvPr id="23" name="Title 1"/>
          <p:cNvSpPr txBox="1">
            <a:spLocks/>
          </p:cNvSpPr>
          <p:nvPr/>
        </p:nvSpPr>
        <p:spPr>
          <a:xfrm>
            <a:off x="467544" y="0"/>
            <a:ext cx="8208912" cy="864096"/>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2400" dirty="0" smtClean="0">
                <a:solidFill>
                  <a:srgbClr val="FFC000"/>
                </a:solidFill>
                <a:latin typeface="Arial Black" pitchFamily="34" charset="0"/>
              </a:rPr>
              <a:t>GREEN ACCOUNTING – PELUANG &amp; TANTANGAN BAGI AKUNTAN</a:t>
            </a:r>
            <a:endParaRPr lang="id-ID" sz="2400" dirty="0">
              <a:solidFill>
                <a:srgbClr val="FFC000"/>
              </a:solidFill>
              <a:latin typeface="Arial Black" pitchFamily="34" charset="0"/>
            </a:endParaRPr>
          </a:p>
        </p:txBody>
      </p:sp>
    </p:spTree>
    <p:extLst>
      <p:ext uri="{BB962C8B-B14F-4D97-AF65-F5344CB8AC3E}">
        <p14:creationId xmlns:p14="http://schemas.microsoft.com/office/powerpoint/2010/main" val="4010773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332656"/>
            <a:ext cx="8208912" cy="864096"/>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b">
            <a:normAutofit/>
          </a:bodyPr>
          <a:lstStyle>
            <a:lvl1pPr algn="l" defTabSz="914400" rtl="0" eaLnBrk="1" latinLnBrk="0" hangingPunct="1">
              <a:spcBef>
                <a:spcPct val="0"/>
              </a:spcBef>
              <a:buNone/>
              <a:defRPr sz="40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id-ID" sz="1800" dirty="0" smtClean="0">
                <a:solidFill>
                  <a:srgbClr val="FFC000"/>
                </a:solidFill>
                <a:latin typeface="Arial Black" pitchFamily="34" charset="0"/>
              </a:rPr>
              <a:t>....................................  GREEN ACCOUNTING – PELUANG &amp; TANTANGAN BAGI AKUNTAN</a:t>
            </a:r>
            <a:endParaRPr lang="id-ID" sz="1800" dirty="0">
              <a:solidFill>
                <a:srgbClr val="FFC000"/>
              </a:solidFill>
              <a:latin typeface="Arial Black"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73838545"/>
              </p:ext>
            </p:extLst>
          </p:nvPr>
        </p:nvGraphicFramePr>
        <p:xfrm>
          <a:off x="575556" y="1124744"/>
          <a:ext cx="7992888" cy="5382915"/>
        </p:xfrm>
        <a:graphic>
          <a:graphicData uri="http://schemas.openxmlformats.org/drawingml/2006/table">
            <a:tbl>
              <a:tblPr firstRow="1" bandRow="1">
                <a:tableStyleId>{0660B408-B3CF-4A94-85FC-2B1E0A45F4A2}</a:tableStyleId>
              </a:tblPr>
              <a:tblGrid>
                <a:gridCol w="425897"/>
                <a:gridCol w="1391962"/>
                <a:gridCol w="1871534"/>
                <a:gridCol w="1567190"/>
                <a:gridCol w="2736305"/>
              </a:tblGrid>
              <a:tr h="136389">
                <a:tc>
                  <a:txBody>
                    <a:bodyPr/>
                    <a:lstStyle/>
                    <a:p>
                      <a:pPr algn="ctr"/>
                      <a:r>
                        <a:rPr lang="id-ID" sz="1200" b="0" dirty="0" smtClean="0">
                          <a:latin typeface="Arial Narrow" pitchFamily="34" charset="0"/>
                        </a:rPr>
                        <a:t>NO.</a:t>
                      </a:r>
                      <a:endParaRPr lang="id-ID" sz="1200" b="0" dirty="0">
                        <a:solidFill>
                          <a:schemeClr val="tx1"/>
                        </a:solidFill>
                        <a:latin typeface="Arial Narrow" pitchFamily="34" charset="0"/>
                      </a:endParaRPr>
                    </a:p>
                  </a:txBody>
                  <a:tcPr marL="91444" marR="91444" marT="45719" marB="45719"/>
                </a:tc>
                <a:tc>
                  <a:txBody>
                    <a:bodyPr/>
                    <a:lstStyle/>
                    <a:p>
                      <a:pPr algn="ctr"/>
                      <a:r>
                        <a:rPr lang="id-ID" sz="1200" b="0" dirty="0" smtClean="0">
                          <a:latin typeface="Arial Narrow" pitchFamily="34" charset="0"/>
                        </a:rPr>
                        <a:t>JENIS PROFESI</a:t>
                      </a:r>
                      <a:endParaRPr lang="id-ID" sz="1200" b="0" dirty="0">
                        <a:solidFill>
                          <a:schemeClr val="tx1"/>
                        </a:solidFill>
                        <a:latin typeface="Arial Narrow" pitchFamily="34" charset="0"/>
                      </a:endParaRPr>
                    </a:p>
                  </a:txBody>
                  <a:tcPr marL="91444" marR="91444" marT="45719" marB="45719"/>
                </a:tc>
                <a:tc>
                  <a:txBody>
                    <a:bodyPr/>
                    <a:lstStyle/>
                    <a:p>
                      <a:pPr algn="ctr"/>
                      <a:r>
                        <a:rPr lang="id-ID" sz="1200" b="0" dirty="0" smtClean="0">
                          <a:latin typeface="Arial Narrow" pitchFamily="34" charset="0"/>
                        </a:rPr>
                        <a:t>JASA YANG</a:t>
                      </a:r>
                      <a:r>
                        <a:rPr lang="id-ID" sz="1200" b="0" baseline="0" dirty="0" smtClean="0">
                          <a:latin typeface="Arial Narrow" pitchFamily="34" charset="0"/>
                        </a:rPr>
                        <a:t> DIBERIKAN</a:t>
                      </a:r>
                      <a:endParaRPr lang="id-ID" sz="1200" b="0" dirty="0">
                        <a:solidFill>
                          <a:schemeClr val="tx1"/>
                        </a:solidFill>
                        <a:latin typeface="Arial Narrow" pitchFamily="34" charset="0"/>
                      </a:endParaRPr>
                    </a:p>
                  </a:txBody>
                  <a:tcPr marL="91444" marR="91444" marT="45719" marB="45719"/>
                </a:tc>
                <a:tc>
                  <a:txBody>
                    <a:bodyPr/>
                    <a:lstStyle/>
                    <a:p>
                      <a:pPr algn="ctr"/>
                      <a:r>
                        <a:rPr lang="id-ID" sz="1200" b="0" dirty="0" smtClean="0">
                          <a:latin typeface="Arial Narrow" pitchFamily="34" charset="0"/>
                        </a:rPr>
                        <a:t>STANDAR YANG DIGUNAKAN</a:t>
                      </a:r>
                      <a:endParaRPr lang="id-ID" sz="1200" b="0" dirty="0">
                        <a:solidFill>
                          <a:schemeClr val="tx1"/>
                        </a:solidFill>
                        <a:latin typeface="Arial Narrow" pitchFamily="34" charset="0"/>
                      </a:endParaRPr>
                    </a:p>
                  </a:txBody>
                  <a:tcPr marL="91444" marR="91444" marT="45719" marB="45719"/>
                </a:tc>
                <a:tc>
                  <a:txBody>
                    <a:bodyPr/>
                    <a:lstStyle/>
                    <a:p>
                      <a:pPr algn="ctr"/>
                      <a:r>
                        <a:rPr lang="id-ID" sz="1200" b="0" dirty="0" smtClean="0">
                          <a:latin typeface="Arial Narrow" pitchFamily="34" charset="0"/>
                        </a:rPr>
                        <a:t>ASOSIASI</a:t>
                      </a:r>
                      <a:r>
                        <a:rPr lang="en-US" sz="1200" b="0" dirty="0" smtClean="0">
                          <a:latin typeface="Arial Narrow" pitchFamily="34" charset="0"/>
                        </a:rPr>
                        <a:t>/LEMBAGA</a:t>
                      </a:r>
                      <a:endParaRPr lang="id-ID" sz="1200" b="0" dirty="0">
                        <a:solidFill>
                          <a:schemeClr val="tx1"/>
                        </a:solidFill>
                        <a:latin typeface="Arial Narrow" pitchFamily="34" charset="0"/>
                      </a:endParaRPr>
                    </a:p>
                  </a:txBody>
                  <a:tcPr marL="91444" marR="91444" marT="45719" marB="45719"/>
                </a:tc>
              </a:tr>
              <a:tr h="416185">
                <a:tc>
                  <a:txBody>
                    <a:bodyPr/>
                    <a:lstStyle/>
                    <a:p>
                      <a:pPr algn="ctr"/>
                      <a:r>
                        <a:rPr lang="id-ID" sz="1200" dirty="0" smtClean="0">
                          <a:latin typeface="Arial Narrow" pitchFamily="34" charset="0"/>
                        </a:rPr>
                        <a:t>1.</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Teknisi Akuntansi</a:t>
                      </a:r>
                      <a:endParaRPr lang="id-ID" sz="1200" b="0" dirty="0">
                        <a:solidFill>
                          <a:schemeClr val="tx1"/>
                        </a:solidFill>
                        <a:latin typeface="Arial Narrow" pitchFamily="34" charset="0"/>
                      </a:endParaRPr>
                    </a:p>
                  </a:txBody>
                  <a:tcPr marL="91444" marR="91444" marT="45719" marB="45719"/>
                </a:tc>
                <a:tc>
                  <a:txBody>
                    <a:bodyPr/>
                    <a:lstStyle/>
                    <a:p>
                      <a:pPr algn="l"/>
                      <a:r>
                        <a:rPr lang="id-ID" sz="1200" b="0" baseline="0" dirty="0" smtClean="0">
                          <a:solidFill>
                            <a:schemeClr val="dk1"/>
                          </a:solidFill>
                          <a:latin typeface="Arial Narrow" pitchFamily="34" charset="0"/>
                        </a:rPr>
                        <a:t>Pembukuan/Akuntansi</a:t>
                      </a:r>
                      <a:endParaRPr lang="id-ID" sz="1200" b="0" dirty="0">
                        <a:solidFill>
                          <a:schemeClr val="tx1"/>
                        </a:solidFill>
                        <a:latin typeface="Arial Narrow" pitchFamily="34" charset="0"/>
                      </a:endParaRPr>
                    </a:p>
                  </a:txBody>
                  <a:tcPr marL="91444" marR="91444"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Arial Narrow" pitchFamily="34" charset="0"/>
                        </a:rPr>
                        <a:t>Standar Akuntansi</a:t>
                      </a:r>
                      <a:endParaRPr lang="id-ID" sz="1200" b="0" dirty="0" smtClean="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Lembaga</a:t>
                      </a:r>
                      <a:r>
                        <a:rPr lang="id-ID" sz="1200" baseline="0" dirty="0" smtClean="0">
                          <a:latin typeface="Arial Narrow" pitchFamily="34" charset="0"/>
                        </a:rPr>
                        <a:t> Sertifikasi Profesi Teknisi Akuntansi (LSP</a:t>
                      </a:r>
                      <a:r>
                        <a:rPr lang="en-US" sz="1200" baseline="0" dirty="0" smtClean="0">
                          <a:latin typeface="Arial Narrow" pitchFamily="34" charset="0"/>
                        </a:rPr>
                        <a:t>-</a:t>
                      </a:r>
                      <a:r>
                        <a:rPr lang="id-ID" sz="1200" baseline="0" dirty="0" smtClean="0">
                          <a:latin typeface="Arial Narrow" pitchFamily="34" charset="0"/>
                        </a:rPr>
                        <a:t>TA)</a:t>
                      </a:r>
                      <a:endParaRPr lang="id-ID" sz="1200" b="0" dirty="0">
                        <a:solidFill>
                          <a:schemeClr val="tx1"/>
                        </a:solidFill>
                        <a:latin typeface="Arial Narrow" pitchFamily="34" charset="0"/>
                      </a:endParaRPr>
                    </a:p>
                  </a:txBody>
                  <a:tcPr marL="91444" marR="91444" marT="45719" marB="45719"/>
                </a:tc>
              </a:tr>
              <a:tr h="591421">
                <a:tc>
                  <a:txBody>
                    <a:bodyPr/>
                    <a:lstStyle/>
                    <a:p>
                      <a:pPr algn="ctr"/>
                      <a:r>
                        <a:rPr lang="id-ID" sz="1200" dirty="0" smtClean="0">
                          <a:latin typeface="Arial Narrow" pitchFamily="34" charset="0"/>
                        </a:rPr>
                        <a:t>2.</a:t>
                      </a:r>
                      <a:endParaRPr lang="id-ID" sz="1200" b="0" dirty="0" smtClean="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Akuntan</a:t>
                      </a:r>
                      <a:endParaRPr lang="id-ID" sz="1200" b="0" dirty="0">
                        <a:solidFill>
                          <a:schemeClr val="tx1"/>
                        </a:solidFill>
                        <a:latin typeface="Arial Narrow" pitchFamily="34" charset="0"/>
                      </a:endParaRPr>
                    </a:p>
                  </a:txBody>
                  <a:tcPr marL="91444" marR="91444"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baseline="0" dirty="0" smtClean="0">
                          <a:latin typeface="Arial Narrow" pitchFamily="34" charset="0"/>
                        </a:rPr>
                        <a:t>Jasa Akuntansi </a:t>
                      </a:r>
                      <a:endParaRPr lang="id-ID" sz="1200" b="0" dirty="0" smtClean="0">
                        <a:solidFill>
                          <a:schemeClr val="tx1"/>
                        </a:solidFill>
                        <a:latin typeface="Arial Narrow" pitchFamily="34" charset="0"/>
                      </a:endParaRPr>
                    </a:p>
                  </a:txBody>
                  <a:tcPr marL="91444" marR="91444" marT="45719" marB="457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d-ID" sz="1200" dirty="0" smtClean="0">
                          <a:latin typeface="Arial Narrow" pitchFamily="34" charset="0"/>
                        </a:rPr>
                        <a:t>Standar Akuntansi</a:t>
                      </a:r>
                      <a:endParaRPr lang="id-ID" sz="1200" b="0" dirty="0" smtClean="0">
                        <a:solidFill>
                          <a:schemeClr val="tx1"/>
                        </a:solidFill>
                        <a:latin typeface="Arial Narrow" pitchFamily="34" charset="0"/>
                      </a:endParaRPr>
                    </a:p>
                    <a:p>
                      <a:pPr algn="l"/>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Ikatan</a:t>
                      </a:r>
                      <a:r>
                        <a:rPr lang="id-ID" sz="1200" baseline="0" dirty="0" smtClean="0">
                          <a:latin typeface="Arial Narrow" pitchFamily="34" charset="0"/>
                        </a:rPr>
                        <a:t> Akuntan Indonesia (IAI)</a:t>
                      </a:r>
                      <a:endParaRPr lang="id-ID" sz="1200" b="0" dirty="0">
                        <a:solidFill>
                          <a:schemeClr val="tx1"/>
                        </a:solidFill>
                        <a:latin typeface="Arial Narrow" pitchFamily="34" charset="0"/>
                      </a:endParaRPr>
                    </a:p>
                  </a:txBody>
                  <a:tcPr marL="91444" marR="91444" marT="45719" marB="45719"/>
                </a:tc>
              </a:tr>
              <a:tr h="1117130">
                <a:tc>
                  <a:txBody>
                    <a:bodyPr/>
                    <a:lstStyle/>
                    <a:p>
                      <a:pPr algn="ctr"/>
                      <a:r>
                        <a:rPr lang="id-ID" sz="1200" dirty="0" smtClean="0">
                          <a:latin typeface="Arial Narrow" pitchFamily="34" charset="0"/>
                        </a:rPr>
                        <a:t>3.</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Akuntan Publik</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Jasa Asurans</a:t>
                      </a:r>
                      <a:r>
                        <a:rPr lang="id-ID" sz="1200" baseline="0" dirty="0" smtClean="0">
                          <a:latin typeface="Arial Narrow" pitchFamily="34" charset="0"/>
                        </a:rPr>
                        <a:t> dan non</a:t>
                      </a:r>
                      <a:r>
                        <a:rPr lang="en-US" sz="1200" baseline="0" dirty="0" smtClean="0">
                          <a:latin typeface="Arial Narrow" pitchFamily="34" charset="0"/>
                        </a:rPr>
                        <a:t>-A</a:t>
                      </a:r>
                      <a:r>
                        <a:rPr lang="id-ID" sz="1200" baseline="0" dirty="0" smtClean="0">
                          <a:latin typeface="Arial Narrow" pitchFamily="34" charset="0"/>
                        </a:rPr>
                        <a:t>surans.</a:t>
                      </a:r>
                      <a:endParaRPr lang="id-ID" sz="1200" b="0" dirty="0">
                        <a:solidFill>
                          <a:schemeClr val="tx1"/>
                        </a:solidFill>
                        <a:latin typeface="Arial Narrow" pitchFamily="34" charset="0"/>
                      </a:endParaRPr>
                    </a:p>
                  </a:txBody>
                  <a:tcPr marL="91444" marR="91444" marT="45719" marB="457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d-ID" sz="1200" dirty="0" smtClean="0">
                          <a:latin typeface="Arial Narrow" pitchFamily="34" charset="0"/>
                        </a:rPr>
                        <a:t>Standar Akuntansi</a:t>
                      </a:r>
                      <a:r>
                        <a:rPr lang="id-ID" sz="1200" b="0" baseline="0" dirty="0" smtClean="0">
                          <a:solidFill>
                            <a:schemeClr val="tx1"/>
                          </a:solidFill>
                          <a:latin typeface="Arial Narrow" pitchFamily="34" charset="0"/>
                        </a:rPr>
                        <a:t> </a:t>
                      </a:r>
                      <a:r>
                        <a:rPr lang="id-ID" sz="1200" dirty="0" smtClean="0">
                          <a:latin typeface="Arial Narrow" pitchFamily="34" charset="0"/>
                        </a:rPr>
                        <a:t>dan Standar Profesional Akuntan Publik (SPAP)</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Institut Akuntan Publik Indonesia (IAPI)</a:t>
                      </a:r>
                      <a:endParaRPr lang="id-ID" sz="1200" b="0" dirty="0">
                        <a:solidFill>
                          <a:schemeClr val="tx1"/>
                        </a:solidFill>
                        <a:latin typeface="Arial Narrow" pitchFamily="34" charset="0"/>
                      </a:endParaRPr>
                    </a:p>
                  </a:txBody>
                  <a:tcPr marL="91444" marR="91444" marT="45719" marB="45719"/>
                </a:tc>
              </a:tr>
              <a:tr h="1467602">
                <a:tc>
                  <a:txBody>
                    <a:bodyPr/>
                    <a:lstStyle/>
                    <a:p>
                      <a:pPr algn="ctr"/>
                      <a:r>
                        <a:rPr lang="id-ID" sz="1200" dirty="0" smtClean="0">
                          <a:latin typeface="Arial Narrow" pitchFamily="34" charset="0"/>
                        </a:rPr>
                        <a:t>4.</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Penilai Publik</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Penilaian Properti Sederhana, Penilaian Properti, dan Penilaian</a:t>
                      </a:r>
                      <a:r>
                        <a:rPr lang="id-ID" sz="1200" baseline="0" dirty="0" smtClean="0">
                          <a:latin typeface="Arial Narrow" pitchFamily="34" charset="0"/>
                        </a:rPr>
                        <a:t> </a:t>
                      </a:r>
                      <a:r>
                        <a:rPr lang="id-ID" sz="1200" dirty="0" smtClean="0">
                          <a:latin typeface="Arial Narrow" pitchFamily="34" charset="0"/>
                        </a:rPr>
                        <a:t>Bisnis</a:t>
                      </a:r>
                      <a:endParaRPr lang="id-ID" sz="1200" b="0" dirty="0">
                        <a:solidFill>
                          <a:schemeClr val="tx1"/>
                        </a:solidFill>
                        <a:latin typeface="Arial Narrow" pitchFamily="34" charset="0"/>
                      </a:endParaRPr>
                    </a:p>
                  </a:txBody>
                  <a:tcPr marL="91444" marR="91444" marT="45719" marB="45719"/>
                </a:tc>
                <a:tc>
                  <a:txBody>
                    <a:bodyPr/>
                    <a:lstStyle/>
                    <a:p>
                      <a:pPr algn="l"/>
                      <a:r>
                        <a:rPr lang="en-US" sz="1200" dirty="0" err="1" smtClean="0">
                          <a:latin typeface="Arial Narrow" pitchFamily="34" charset="0"/>
                        </a:rPr>
                        <a:t>Kode</a:t>
                      </a:r>
                      <a:r>
                        <a:rPr lang="en-US" sz="1200" baseline="0" dirty="0" smtClean="0">
                          <a:latin typeface="Arial Narrow" pitchFamily="34" charset="0"/>
                        </a:rPr>
                        <a:t> </a:t>
                      </a:r>
                      <a:r>
                        <a:rPr lang="en-US" sz="1200" baseline="0" dirty="0" err="1" smtClean="0">
                          <a:latin typeface="Arial Narrow" pitchFamily="34" charset="0"/>
                        </a:rPr>
                        <a:t>Etik</a:t>
                      </a:r>
                      <a:r>
                        <a:rPr lang="en-US" sz="1200" baseline="0" dirty="0" smtClean="0">
                          <a:latin typeface="Arial Narrow" pitchFamily="34" charset="0"/>
                        </a:rPr>
                        <a:t> </a:t>
                      </a:r>
                      <a:r>
                        <a:rPr lang="en-US" sz="1200" baseline="0" dirty="0" err="1" smtClean="0">
                          <a:latin typeface="Arial Narrow" pitchFamily="34" charset="0"/>
                        </a:rPr>
                        <a:t>Penilai</a:t>
                      </a:r>
                      <a:r>
                        <a:rPr lang="en-US" sz="1200" baseline="0" dirty="0" smtClean="0">
                          <a:latin typeface="Arial Narrow" pitchFamily="34" charset="0"/>
                        </a:rPr>
                        <a:t> Indonesia (KEPI) </a:t>
                      </a:r>
                      <a:r>
                        <a:rPr lang="en-US" sz="1200" baseline="0" dirty="0" err="1" smtClean="0">
                          <a:latin typeface="Arial Narrow" pitchFamily="34" charset="0"/>
                        </a:rPr>
                        <a:t>dan</a:t>
                      </a:r>
                      <a:r>
                        <a:rPr lang="en-US" sz="1200" baseline="0" dirty="0" smtClean="0">
                          <a:latin typeface="Arial Narrow" pitchFamily="34" charset="0"/>
                        </a:rPr>
                        <a:t> </a:t>
                      </a:r>
                      <a:r>
                        <a:rPr lang="id-ID" sz="1200" dirty="0" smtClean="0">
                          <a:latin typeface="Arial Narrow" pitchFamily="34" charset="0"/>
                        </a:rPr>
                        <a:t>Standar Penilaian Indonesia (SPI)</a:t>
                      </a:r>
                      <a:endParaRPr lang="id-ID" sz="1200" b="0" dirty="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Masyarakat Profesi</a:t>
                      </a:r>
                      <a:r>
                        <a:rPr lang="id-ID" sz="1200" baseline="0" dirty="0" smtClean="0">
                          <a:latin typeface="Arial Narrow" pitchFamily="34" charset="0"/>
                        </a:rPr>
                        <a:t> P</a:t>
                      </a:r>
                      <a:r>
                        <a:rPr lang="id-ID" sz="1200" dirty="0" smtClean="0">
                          <a:latin typeface="Arial Narrow" pitchFamily="34" charset="0"/>
                        </a:rPr>
                        <a:t>enilai Indonesia (MAPPI) </a:t>
                      </a:r>
                      <a:endParaRPr lang="id-ID" sz="1200" b="0" dirty="0">
                        <a:solidFill>
                          <a:schemeClr val="tx1"/>
                        </a:solidFill>
                        <a:latin typeface="Arial Narrow" pitchFamily="34" charset="0"/>
                      </a:endParaRPr>
                    </a:p>
                  </a:txBody>
                  <a:tcPr marL="91444" marR="91444" marT="45719" marB="45719"/>
                </a:tc>
              </a:tr>
              <a:tr h="1292366">
                <a:tc>
                  <a:txBody>
                    <a:bodyPr/>
                    <a:lstStyle/>
                    <a:p>
                      <a:pPr algn="ctr"/>
                      <a:r>
                        <a:rPr lang="id-ID" sz="1200" dirty="0" smtClean="0">
                          <a:latin typeface="Arial Narrow" pitchFamily="34" charset="0"/>
                        </a:rPr>
                        <a:t>5.</a:t>
                      </a:r>
                      <a:endParaRPr lang="id-ID" sz="1200" b="0" dirty="0" smtClean="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Aktuaris</a:t>
                      </a:r>
                      <a:endParaRPr lang="id-ID" sz="1200" b="0" dirty="0">
                        <a:solidFill>
                          <a:schemeClr val="tx1"/>
                        </a:solidFill>
                        <a:latin typeface="Arial Narrow" pitchFamily="34" charset="0"/>
                      </a:endParaRPr>
                    </a:p>
                  </a:txBody>
                  <a:tcPr marL="91444" marR="91444" marT="45719" marB="45719"/>
                </a:tc>
                <a:tc>
                  <a:txBody>
                    <a:bodyPr/>
                    <a:lstStyle/>
                    <a:p>
                      <a:pPr algn="l"/>
                      <a:r>
                        <a:rPr lang="id-ID" sz="1200" kern="1200" dirty="0" smtClean="0">
                          <a:effectLst/>
                          <a:latin typeface="Arial Narrow" pitchFamily="34" charset="0"/>
                        </a:rPr>
                        <a:t>Jasa Konsultasi, Asuransi, </a:t>
                      </a:r>
                      <a:r>
                        <a:rPr lang="fi-FI" sz="1200" kern="1200" dirty="0" smtClean="0">
                          <a:effectLst/>
                          <a:latin typeface="Arial Narrow" pitchFamily="34" charset="0"/>
                        </a:rPr>
                        <a:t>Dana Pensiun, </a:t>
                      </a:r>
                      <a:r>
                        <a:rPr lang="id-ID" sz="1200" kern="1200" dirty="0" smtClean="0">
                          <a:effectLst/>
                          <a:latin typeface="Arial Narrow" pitchFamily="34" charset="0"/>
                        </a:rPr>
                        <a:t>Manfaat Karyawan,</a:t>
                      </a:r>
                      <a:r>
                        <a:rPr lang="fi-FI" sz="1200" kern="1200" dirty="0" smtClean="0">
                          <a:effectLst/>
                          <a:latin typeface="Arial Narrow" pitchFamily="34" charset="0"/>
                        </a:rPr>
                        <a:t> Investasi</a:t>
                      </a:r>
                      <a:r>
                        <a:rPr lang="id-ID" sz="1200" kern="1200" dirty="0" smtClean="0">
                          <a:effectLst/>
                          <a:latin typeface="Arial Narrow" pitchFamily="34" charset="0"/>
                        </a:rPr>
                        <a:t>, dan Manajemen</a:t>
                      </a:r>
                      <a:r>
                        <a:rPr lang="id-ID" sz="1200" kern="1200" baseline="0" dirty="0" smtClean="0">
                          <a:effectLst/>
                          <a:latin typeface="Arial Narrow" pitchFamily="34" charset="0"/>
                        </a:rPr>
                        <a:t> Risiko</a:t>
                      </a:r>
                      <a:r>
                        <a:rPr lang="fi-FI" sz="1200" kern="1200" dirty="0" smtClean="0">
                          <a:effectLst/>
                          <a:latin typeface="Arial Narrow" pitchFamily="34" charset="0"/>
                        </a:rPr>
                        <a:t>.</a:t>
                      </a:r>
                      <a:endParaRPr lang="id-ID" sz="1200" kern="1200" dirty="0" smtClean="0">
                        <a:effectLst/>
                        <a:latin typeface="Arial Narrow" pitchFamily="34" charset="0"/>
                      </a:endParaRPr>
                    </a:p>
                  </a:txBody>
                  <a:tcPr marL="91444" marR="91444"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Arial Narrow" pitchFamily="34" charset="0"/>
                        </a:rPr>
                        <a:t>Standar Prakt</a:t>
                      </a:r>
                      <a:r>
                        <a:rPr lang="en-US" sz="1200" dirty="0" err="1" smtClean="0">
                          <a:latin typeface="Arial Narrow" pitchFamily="34" charset="0"/>
                        </a:rPr>
                        <a:t>i</a:t>
                      </a:r>
                      <a:r>
                        <a:rPr lang="id-ID" sz="1200" dirty="0" smtClean="0">
                          <a:latin typeface="Arial Narrow" pitchFamily="34" charset="0"/>
                        </a:rPr>
                        <a:t>k Aktuaria (SPA)</a:t>
                      </a:r>
                      <a:endParaRPr lang="id-ID" sz="1200" b="0" dirty="0" smtClean="0">
                        <a:solidFill>
                          <a:schemeClr val="tx1"/>
                        </a:solidFill>
                        <a:latin typeface="Arial Narrow" pitchFamily="34" charset="0"/>
                      </a:endParaRPr>
                    </a:p>
                  </a:txBody>
                  <a:tcPr marL="91444" marR="91444" marT="45719" marB="45719"/>
                </a:tc>
                <a:tc>
                  <a:txBody>
                    <a:bodyPr/>
                    <a:lstStyle/>
                    <a:p>
                      <a:pPr algn="l"/>
                      <a:r>
                        <a:rPr lang="id-ID" sz="1200" dirty="0" smtClean="0">
                          <a:latin typeface="Arial Narrow" pitchFamily="34" charset="0"/>
                        </a:rPr>
                        <a:t>Persatuan</a:t>
                      </a:r>
                      <a:r>
                        <a:rPr lang="id-ID" sz="1200" baseline="0" dirty="0" smtClean="0">
                          <a:latin typeface="Arial Narrow" pitchFamily="34" charset="0"/>
                        </a:rPr>
                        <a:t> Aktuaris Indonesia (PAI) dan Asosiasi Konsultan Aktuaria Indonesia (AKAI)</a:t>
                      </a:r>
                      <a:endParaRPr lang="id-ID" sz="1200" b="0" dirty="0">
                        <a:solidFill>
                          <a:schemeClr val="tx1"/>
                        </a:solidFill>
                        <a:latin typeface="Arial Narrow" pitchFamily="34" charset="0"/>
                      </a:endParaRPr>
                    </a:p>
                  </a:txBody>
                  <a:tcPr marL="91444" marR="91444" marT="45719" marB="45719"/>
                </a:tc>
              </a:tr>
            </a:tbl>
          </a:graphicData>
        </a:graphic>
      </p:graphicFrame>
    </p:spTree>
    <p:extLst>
      <p:ext uri="{BB962C8B-B14F-4D97-AF65-F5344CB8AC3E}">
        <p14:creationId xmlns:p14="http://schemas.microsoft.com/office/powerpoint/2010/main" val="4222331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864096"/>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1800" dirty="0" smtClean="0">
                <a:solidFill>
                  <a:srgbClr val="FFC000"/>
                </a:solidFill>
                <a:latin typeface="Arial Black" pitchFamily="34" charset="0"/>
              </a:rPr>
              <a:t>........................................GREEN ACCOUNTING – PELUANG &amp; TANTANGAN BAGI AKUNTAN</a:t>
            </a:r>
            <a:endParaRPr lang="id-ID" sz="1800" dirty="0">
              <a:solidFill>
                <a:srgbClr val="FFC000"/>
              </a:solidFill>
              <a:latin typeface="Arial Black" pitchFamily="34" charset="0"/>
            </a:endParaRPr>
          </a:p>
        </p:txBody>
      </p:sp>
      <p:grpSp>
        <p:nvGrpSpPr>
          <p:cNvPr id="5" name="Group 4"/>
          <p:cNvGrpSpPr/>
          <p:nvPr/>
        </p:nvGrpSpPr>
        <p:grpSpPr>
          <a:xfrm>
            <a:off x="2491540" y="1348540"/>
            <a:ext cx="4160920" cy="4160920"/>
            <a:chOff x="1519513" y="483954"/>
            <a:chExt cx="4160920" cy="4160920"/>
          </a:xfrm>
        </p:grpSpPr>
        <p:sp>
          <p:nvSpPr>
            <p:cNvPr id="6" name="Pie 5"/>
            <p:cNvSpPr/>
            <p:nvPr/>
          </p:nvSpPr>
          <p:spPr>
            <a:xfrm>
              <a:off x="1519513" y="483954"/>
              <a:ext cx="4160920" cy="4160920"/>
            </a:xfrm>
            <a:prstGeom prst="pie">
              <a:avLst>
                <a:gd name="adj1" fmla="val 10800000"/>
                <a:gd name="adj2" fmla="val 16200000"/>
              </a:avLst>
            </a:prstGeom>
          </p:spPr>
          <p:style>
            <a:lnRef idx="2">
              <a:schemeClr val="lt1">
                <a:hueOff val="0"/>
                <a:satOff val="0"/>
                <a:lumOff val="0"/>
                <a:alphaOff val="0"/>
              </a:schemeClr>
            </a:lnRef>
            <a:fillRef idx="1">
              <a:schemeClr val="accent4">
                <a:hueOff val="1335015"/>
                <a:satOff val="17844"/>
                <a:lumOff val="8628"/>
                <a:alphaOff val="0"/>
              </a:schemeClr>
            </a:fillRef>
            <a:effectRef idx="0">
              <a:schemeClr val="accent4">
                <a:hueOff val="1335015"/>
                <a:satOff val="17844"/>
                <a:lumOff val="8628"/>
                <a:alphaOff val="0"/>
              </a:schemeClr>
            </a:effectRef>
            <a:fontRef idx="minor">
              <a:schemeClr val="lt1"/>
            </a:fontRef>
          </p:style>
        </p:sp>
        <p:sp>
          <p:nvSpPr>
            <p:cNvPr id="7" name="Pie 4"/>
            <p:cNvSpPr/>
            <p:nvPr/>
          </p:nvSpPr>
          <p:spPr>
            <a:xfrm>
              <a:off x="1990093" y="1251743"/>
              <a:ext cx="1535577" cy="12383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Raleway" pitchFamily="34" charset="0"/>
                </a:rPr>
                <a:t>AKUNTAN PENDIDIK</a:t>
              </a:r>
              <a:endParaRPr lang="id-ID" sz="1800" kern="1200" dirty="0">
                <a:latin typeface="Raleway" pitchFamily="34" charset="0"/>
              </a:endParaRPr>
            </a:p>
          </p:txBody>
        </p:sp>
      </p:grpSp>
      <p:grpSp>
        <p:nvGrpSpPr>
          <p:cNvPr id="8" name="Group 7"/>
          <p:cNvGrpSpPr/>
          <p:nvPr/>
        </p:nvGrpSpPr>
        <p:grpSpPr>
          <a:xfrm>
            <a:off x="2491540" y="1348540"/>
            <a:ext cx="4160920" cy="4160920"/>
            <a:chOff x="1694866" y="308601"/>
            <a:chExt cx="4160920" cy="4160920"/>
          </a:xfrm>
        </p:grpSpPr>
        <p:sp>
          <p:nvSpPr>
            <p:cNvPr id="9" name="Pie 8"/>
            <p:cNvSpPr/>
            <p:nvPr/>
          </p:nvSpPr>
          <p:spPr>
            <a:xfrm>
              <a:off x="1694866" y="308601"/>
              <a:ext cx="4160920" cy="4160920"/>
            </a:xfrm>
            <a:prstGeom prst="pie">
              <a:avLst>
                <a:gd name="adj1" fmla="val 16200000"/>
                <a:gd name="adj2" fmla="val 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Pie 4"/>
            <p:cNvSpPr/>
            <p:nvPr/>
          </p:nvSpPr>
          <p:spPr>
            <a:xfrm>
              <a:off x="3822880" y="1078371"/>
              <a:ext cx="1535577" cy="12383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Raleway" panose="020B0003030101060003" pitchFamily="34" charset="0"/>
                </a:rPr>
                <a:t>AKUNTAN MANAJEMEN</a:t>
              </a:r>
              <a:endParaRPr lang="id-ID" sz="1800" kern="1200" dirty="0"/>
            </a:p>
          </p:txBody>
        </p:sp>
      </p:grpSp>
      <p:grpSp>
        <p:nvGrpSpPr>
          <p:cNvPr id="11" name="Group 10"/>
          <p:cNvGrpSpPr/>
          <p:nvPr/>
        </p:nvGrpSpPr>
        <p:grpSpPr>
          <a:xfrm>
            <a:off x="2491540" y="1348540"/>
            <a:ext cx="4160920" cy="4160920"/>
            <a:chOff x="1519513" y="483954"/>
            <a:chExt cx="4160920" cy="4160920"/>
          </a:xfrm>
        </p:grpSpPr>
        <p:sp>
          <p:nvSpPr>
            <p:cNvPr id="12" name="Pie 11"/>
            <p:cNvSpPr/>
            <p:nvPr/>
          </p:nvSpPr>
          <p:spPr>
            <a:xfrm>
              <a:off x="1519513" y="483954"/>
              <a:ext cx="4160920" cy="4160920"/>
            </a:xfrm>
            <a:prstGeom prst="pie">
              <a:avLst>
                <a:gd name="adj1" fmla="val 5400000"/>
                <a:gd name="adj2" fmla="val 10800000"/>
              </a:avLst>
            </a:prstGeom>
          </p:spPr>
          <p:style>
            <a:lnRef idx="2">
              <a:schemeClr val="lt1">
                <a:hueOff val="0"/>
                <a:satOff val="0"/>
                <a:lumOff val="0"/>
                <a:alphaOff val="0"/>
              </a:schemeClr>
            </a:lnRef>
            <a:fillRef idx="1">
              <a:schemeClr val="accent4">
                <a:hueOff val="890010"/>
                <a:satOff val="11896"/>
                <a:lumOff val="5752"/>
                <a:alphaOff val="0"/>
              </a:schemeClr>
            </a:fillRef>
            <a:effectRef idx="0">
              <a:schemeClr val="accent4">
                <a:hueOff val="890010"/>
                <a:satOff val="11896"/>
                <a:lumOff val="5752"/>
                <a:alphaOff val="0"/>
              </a:schemeClr>
            </a:effectRef>
            <a:fontRef idx="minor">
              <a:schemeClr val="lt1"/>
            </a:fontRef>
          </p:style>
        </p:sp>
        <p:sp>
          <p:nvSpPr>
            <p:cNvPr id="13" name="Pie 4"/>
            <p:cNvSpPr/>
            <p:nvPr/>
          </p:nvSpPr>
          <p:spPr>
            <a:xfrm>
              <a:off x="1990093" y="2638717"/>
              <a:ext cx="1535577" cy="12383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Raleway" panose="020B0003030101060003" pitchFamily="34" charset="0"/>
                </a:rPr>
                <a:t>AKUNTAN PUBLIK</a:t>
              </a:r>
              <a:endParaRPr lang="id-ID" sz="1800" kern="1200" dirty="0"/>
            </a:p>
          </p:txBody>
        </p:sp>
      </p:grpSp>
      <p:grpSp>
        <p:nvGrpSpPr>
          <p:cNvPr id="14" name="Group 13"/>
          <p:cNvGrpSpPr/>
          <p:nvPr/>
        </p:nvGrpSpPr>
        <p:grpSpPr>
          <a:xfrm>
            <a:off x="2491540" y="1348540"/>
            <a:ext cx="4160920" cy="4160920"/>
            <a:chOff x="1519513" y="483954"/>
            <a:chExt cx="4160920" cy="4160920"/>
          </a:xfrm>
        </p:grpSpPr>
        <p:sp>
          <p:nvSpPr>
            <p:cNvPr id="15" name="Pie 14"/>
            <p:cNvSpPr/>
            <p:nvPr/>
          </p:nvSpPr>
          <p:spPr>
            <a:xfrm>
              <a:off x="1519513" y="483954"/>
              <a:ext cx="4160920" cy="4160920"/>
            </a:xfrm>
            <a:prstGeom prst="pie">
              <a:avLst>
                <a:gd name="adj1" fmla="val 0"/>
                <a:gd name="adj2" fmla="val 5400000"/>
              </a:avLst>
            </a:prstGeom>
          </p:spPr>
          <p:style>
            <a:lnRef idx="2">
              <a:schemeClr val="lt1">
                <a:hueOff val="0"/>
                <a:satOff val="0"/>
                <a:lumOff val="0"/>
                <a:alphaOff val="0"/>
              </a:schemeClr>
            </a:lnRef>
            <a:fillRef idx="1">
              <a:schemeClr val="accent4">
                <a:hueOff val="445005"/>
                <a:satOff val="5948"/>
                <a:lumOff val="2876"/>
                <a:alphaOff val="0"/>
              </a:schemeClr>
            </a:fillRef>
            <a:effectRef idx="0">
              <a:schemeClr val="accent4">
                <a:hueOff val="445005"/>
                <a:satOff val="5948"/>
                <a:lumOff val="2876"/>
                <a:alphaOff val="0"/>
              </a:schemeClr>
            </a:effectRef>
            <a:fontRef idx="minor">
              <a:schemeClr val="lt1"/>
            </a:fontRef>
          </p:style>
        </p:sp>
        <p:sp>
          <p:nvSpPr>
            <p:cNvPr id="16" name="Pie 4"/>
            <p:cNvSpPr/>
            <p:nvPr/>
          </p:nvSpPr>
          <p:spPr>
            <a:xfrm>
              <a:off x="3674276" y="2638717"/>
              <a:ext cx="1535577" cy="12383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Raleway" panose="020B0003030101060003" pitchFamily="34" charset="0"/>
                </a:rPr>
                <a:t>AKUNTAN SEKTOR PUBLIK</a:t>
              </a:r>
              <a:endParaRPr lang="id-ID" sz="1800" kern="1200" dirty="0"/>
            </a:p>
          </p:txBody>
        </p:sp>
      </p:grpSp>
      <p:sp>
        <p:nvSpPr>
          <p:cNvPr id="17" name="Rectangle 16"/>
          <p:cNvSpPr/>
          <p:nvPr/>
        </p:nvSpPr>
        <p:spPr>
          <a:xfrm>
            <a:off x="676120" y="5373216"/>
            <a:ext cx="7856320" cy="923330"/>
          </a:xfrm>
          <a:prstGeom prst="rect">
            <a:avLst/>
          </a:prstGeom>
        </p:spPr>
        <p:txBody>
          <a:bodyPr wrap="square">
            <a:spAutoFit/>
          </a:bodyPr>
          <a:lstStyle/>
          <a:p>
            <a:pPr algn="just">
              <a:defRPr/>
            </a:pPr>
            <a:r>
              <a:rPr lang="id-ID" dirty="0">
                <a:solidFill>
                  <a:schemeClr val="tx1">
                    <a:lumMod val="85000"/>
                    <a:lumOff val="15000"/>
                  </a:schemeClr>
                </a:solidFill>
                <a:latin typeface="Raleway" panose="020B0003030101060003" pitchFamily="34" charset="0"/>
              </a:rPr>
              <a:t>Akuntan adalah seseorang yang telah terdaftar pada Register Negara Akuntan yang diselenggarakan oleh Menteri</a:t>
            </a:r>
            <a:r>
              <a:rPr lang="en-US" dirty="0">
                <a:solidFill>
                  <a:schemeClr val="tx1">
                    <a:lumMod val="85000"/>
                    <a:lumOff val="15000"/>
                  </a:schemeClr>
                </a:solidFill>
                <a:latin typeface="Raleway" panose="020B0003030101060003" pitchFamily="34" charset="0"/>
              </a:rPr>
              <a:t> </a:t>
            </a:r>
            <a:r>
              <a:rPr lang="en-US" dirty="0" err="1">
                <a:solidFill>
                  <a:schemeClr val="tx1">
                    <a:lumMod val="85000"/>
                    <a:lumOff val="15000"/>
                  </a:schemeClr>
                </a:solidFill>
                <a:latin typeface="Raleway" panose="020B0003030101060003" pitchFamily="34" charset="0"/>
              </a:rPr>
              <a:t>Keuangan</a:t>
            </a:r>
            <a:r>
              <a:rPr lang="en-US" dirty="0">
                <a:solidFill>
                  <a:schemeClr val="tx1">
                    <a:lumMod val="85000"/>
                    <a:lumOff val="15000"/>
                  </a:schemeClr>
                </a:solidFill>
                <a:latin typeface="Raleway" panose="020B0003030101060003" pitchFamily="34" charset="0"/>
              </a:rPr>
              <a:t>.</a:t>
            </a:r>
            <a:r>
              <a:rPr lang="id-ID" dirty="0">
                <a:solidFill>
                  <a:schemeClr val="tx1">
                    <a:lumMod val="85000"/>
                    <a:lumOff val="15000"/>
                  </a:schemeClr>
                </a:solidFill>
                <a:latin typeface="Raleway" panose="020B0003030101060003" pitchFamily="34" charset="0"/>
              </a:rPr>
              <a:t> </a:t>
            </a:r>
            <a:r>
              <a:rPr lang="id-ID" dirty="0">
                <a:solidFill>
                  <a:schemeClr val="accent3"/>
                </a:solidFill>
                <a:latin typeface="Raleway" panose="020B0003030101060003" pitchFamily="34" charset="0"/>
                <a:hlinkClick r:id="rId2" action="ppaction://hlinkfile"/>
              </a:rPr>
              <a:t>(PMK 25/PMK.01/2014)</a:t>
            </a:r>
            <a:endParaRPr lang="id-ID" dirty="0">
              <a:solidFill>
                <a:schemeClr val="accent3"/>
              </a:solidFill>
              <a:latin typeface="Raleway" panose="020B0003030101060003" pitchFamily="34" charset="0"/>
            </a:endParaRPr>
          </a:p>
        </p:txBody>
      </p:sp>
    </p:spTree>
    <p:extLst>
      <p:ext uri="{BB962C8B-B14F-4D97-AF65-F5344CB8AC3E}">
        <p14:creationId xmlns:p14="http://schemas.microsoft.com/office/powerpoint/2010/main" val="3631106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3215060"/>
            <a:ext cx="8208910" cy="3240359"/>
          </a:xfrm>
        </p:spPr>
        <p:style>
          <a:lnRef idx="0">
            <a:schemeClr val="accent1"/>
          </a:lnRef>
          <a:fillRef idx="3">
            <a:schemeClr val="accent1"/>
          </a:fillRef>
          <a:effectRef idx="3">
            <a:schemeClr val="accent1"/>
          </a:effectRef>
          <a:fontRef idx="minor">
            <a:schemeClr val="lt1"/>
          </a:fontRef>
        </p:style>
        <p:txBody>
          <a:bodyPr>
            <a:normAutofit/>
          </a:bodyPr>
          <a:lstStyle/>
          <a:p>
            <a:pPr marL="68580" indent="0" algn="ctr">
              <a:buNone/>
            </a:pPr>
            <a:endParaRPr lang="id-ID" i="1" dirty="0" smtClean="0">
              <a:solidFill>
                <a:srgbClr val="C00000"/>
              </a:solidFill>
            </a:endParaRPr>
          </a:p>
          <a:p>
            <a:pPr marL="68580" indent="0" algn="ctr">
              <a:buNone/>
            </a:pPr>
            <a:endParaRPr lang="id-ID" i="1" dirty="0" smtClean="0">
              <a:solidFill>
                <a:srgbClr val="C00000"/>
              </a:solidFill>
            </a:endParaRPr>
          </a:p>
          <a:p>
            <a:pPr marL="68580" indent="0" algn="ctr">
              <a:buNone/>
            </a:pPr>
            <a:r>
              <a:rPr lang="id-ID" i="1" dirty="0" smtClean="0">
                <a:solidFill>
                  <a:srgbClr val="C00000"/>
                </a:solidFill>
              </a:rPr>
              <a:t>Bad doctor, one patient dies</a:t>
            </a:r>
          </a:p>
          <a:p>
            <a:pPr marL="68580" indent="0" algn="ctr">
              <a:buNone/>
            </a:pPr>
            <a:r>
              <a:rPr lang="id-ID" i="1" dirty="0" smtClean="0">
                <a:solidFill>
                  <a:srgbClr val="C00000"/>
                </a:solidFill>
              </a:rPr>
              <a:t>Bad engineer, bridge fall, kills hundred people</a:t>
            </a:r>
          </a:p>
          <a:p>
            <a:pPr marL="68580" indent="0" algn="ctr">
              <a:buNone/>
            </a:pPr>
            <a:r>
              <a:rPr lang="id-ID" i="1" dirty="0" smtClean="0">
                <a:solidFill>
                  <a:srgbClr val="C00000"/>
                </a:solidFill>
              </a:rPr>
              <a:t>Bad accountant whole country collapse</a:t>
            </a:r>
          </a:p>
          <a:p>
            <a:pPr marL="68580" indent="0" algn="ctr">
              <a:buNone/>
            </a:pPr>
            <a:r>
              <a:rPr lang="id-ID" i="1" dirty="0" smtClean="0">
                <a:solidFill>
                  <a:srgbClr val="C00000"/>
                </a:solidFill>
              </a:rPr>
              <a:t>( Mr. Maliki Julian – 2015)</a:t>
            </a:r>
          </a:p>
          <a:p>
            <a:pPr marL="68580" indent="0" algn="ctr">
              <a:buNone/>
            </a:pPr>
            <a:endParaRPr lang="id-ID" i="1" dirty="0" smtClean="0">
              <a:solidFill>
                <a:srgbClr val="C00000"/>
              </a:solidFill>
            </a:endParaRPr>
          </a:p>
          <a:p>
            <a:pPr marL="68580" indent="0" algn="ctr">
              <a:buNone/>
            </a:pPr>
            <a:endParaRPr lang="id-ID" i="1" dirty="0" smtClean="0">
              <a:solidFill>
                <a:srgbClr val="C00000"/>
              </a:solidFill>
            </a:endParaRPr>
          </a:p>
          <a:p>
            <a:pPr marL="68580" indent="0" algn="ctr">
              <a:buNone/>
            </a:pPr>
            <a:endParaRPr lang="id-ID" i="1" dirty="0">
              <a:solidFill>
                <a:srgbClr val="C00000"/>
              </a:solidFill>
            </a:endParaRPr>
          </a:p>
          <a:p>
            <a:pPr marL="68580" indent="0" algn="ctr">
              <a:buNone/>
            </a:pPr>
            <a:endParaRPr lang="id-ID" i="1" dirty="0" smtClean="0">
              <a:solidFill>
                <a:srgbClr val="C00000"/>
              </a:solidFill>
            </a:endParaRPr>
          </a:p>
          <a:p>
            <a:pPr marL="68580" indent="0" algn="ctr">
              <a:buNone/>
            </a:pPr>
            <a:endParaRPr lang="id-ID" i="1" dirty="0">
              <a:solidFill>
                <a:srgbClr val="C00000"/>
              </a:solidFill>
            </a:endParaRPr>
          </a:p>
        </p:txBody>
      </p:sp>
      <p:pic>
        <p:nvPicPr>
          <p:cNvPr id="2050" name="Picture 2" descr="http://www.storynations.com/wp-content/uploads/2015/06/acc3-265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252412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matuganda.com/sites/default/files/styles/blog_image/public/news-images/is-accounting-a-good-major_1200x628.jpg?itok=s7qDqif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1668" y="332656"/>
            <a:ext cx="5684787"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590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20771937">
            <a:off x="1305400" y="1372597"/>
            <a:ext cx="6202859" cy="4152965"/>
          </a:xfrm>
        </p:spPr>
      </p:pic>
    </p:spTree>
    <p:extLst>
      <p:ext uri="{BB962C8B-B14F-4D97-AF65-F5344CB8AC3E}">
        <p14:creationId xmlns:p14="http://schemas.microsoft.com/office/powerpoint/2010/main" val="402089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3600" dirty="0" smtClean="0">
                <a:solidFill>
                  <a:srgbClr val="FFC000"/>
                </a:solidFill>
                <a:latin typeface="Arial Black" pitchFamily="34" charset="0"/>
              </a:rPr>
              <a:t>TRIPLE BOTTOM LINE</a:t>
            </a:r>
            <a:endParaRPr lang="id-ID" sz="3600" dirty="0">
              <a:solidFill>
                <a:srgbClr val="FFC000"/>
              </a:solidFill>
              <a:latin typeface="Arial Black" pitchFamily="34" charset="0"/>
            </a:endParaRPr>
          </a:p>
        </p:txBody>
      </p:sp>
      <p:sp>
        <p:nvSpPr>
          <p:cNvPr id="6" name="Rectangle 5"/>
          <p:cNvSpPr/>
          <p:nvPr/>
        </p:nvSpPr>
        <p:spPr>
          <a:xfrm>
            <a:off x="6876256" y="6125326"/>
            <a:ext cx="1584176" cy="252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b="1" i="1" dirty="0" smtClean="0"/>
              <a:t>Green accounting</a:t>
            </a:r>
            <a:endParaRPr lang="id-ID" sz="1200" b="1" i="1" dirty="0"/>
          </a:p>
        </p:txBody>
      </p:sp>
      <p:pic>
        <p:nvPicPr>
          <p:cNvPr id="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196752"/>
            <a:ext cx="8226589" cy="5328592"/>
          </a:xfrm>
        </p:spPr>
      </p:pic>
    </p:spTree>
    <p:extLst>
      <p:ext uri="{BB962C8B-B14F-4D97-AF65-F5344CB8AC3E}">
        <p14:creationId xmlns:p14="http://schemas.microsoft.com/office/powerpoint/2010/main" val="23460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3600" dirty="0" smtClean="0">
                <a:solidFill>
                  <a:srgbClr val="FFC000"/>
                </a:solidFill>
                <a:latin typeface="Arial Black" pitchFamily="34" charset="0"/>
              </a:rPr>
              <a:t>DEFINISI </a:t>
            </a:r>
            <a:endParaRPr lang="id-ID" sz="36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2925256419"/>
              </p:ext>
            </p:extLst>
          </p:nvPr>
        </p:nvGraphicFramePr>
        <p:xfrm>
          <a:off x="503548" y="836712"/>
          <a:ext cx="813690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539552" y="2636912"/>
            <a:ext cx="259228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pelaporan </a:t>
            </a:r>
            <a:r>
              <a:rPr lang="id-ID" dirty="0" smtClean="0"/>
              <a:t> </a:t>
            </a:r>
            <a:r>
              <a:rPr lang="id-ID" dirty="0"/>
              <a:t>akuntansi  ke  publik  tidak saja   mencakup   kinerja   ekonomi   tetapi   juga kinerja lingkungan dan sosialnya</a:t>
            </a:r>
          </a:p>
        </p:txBody>
      </p:sp>
      <p:sp>
        <p:nvSpPr>
          <p:cNvPr id="7" name="Rounded Rectangle 6"/>
          <p:cNvSpPr/>
          <p:nvPr/>
        </p:nvSpPr>
        <p:spPr>
          <a:xfrm>
            <a:off x="3203848" y="2636912"/>
            <a:ext cx="2664296" cy="3753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Arial" pitchFamily="34" charset="0"/>
                <a:cs typeface="Arial" pitchFamily="34" charset="0"/>
              </a:rPr>
              <a:t>Green accounting is one of the contemporary concepts in accounting that support the green movement in the company or  organization by recognizing, quantifying, measuring and disclosing the contribution of the environment to the business proces</a:t>
            </a:r>
          </a:p>
        </p:txBody>
      </p:sp>
      <p:sp>
        <p:nvSpPr>
          <p:cNvPr id="8" name="Rounded Rectangle 7"/>
          <p:cNvSpPr/>
          <p:nvPr/>
        </p:nvSpPr>
        <p:spPr>
          <a:xfrm>
            <a:off x="5979806" y="2636912"/>
            <a:ext cx="2696650" cy="3753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i="1" dirty="0">
                <a:latin typeface="Arial" pitchFamily="34" charset="0"/>
                <a:cs typeface="Arial" pitchFamily="34" charset="0"/>
              </a:rPr>
              <a:t>Environmental accounting collects, analyzes, as- sesses, and prepares   reports of  both  </a:t>
            </a:r>
            <a:r>
              <a:rPr lang="id-ID" sz="1400" dirty="0">
                <a:latin typeface="Arial" pitchFamily="34" charset="0"/>
                <a:cs typeface="Arial" pitchFamily="34" charset="0"/>
              </a:rPr>
              <a:t>environ- mental </a:t>
            </a:r>
            <a:r>
              <a:rPr lang="id-ID" sz="1400" i="1" dirty="0">
                <a:latin typeface="Arial" pitchFamily="34" charset="0"/>
                <a:cs typeface="Arial" pitchFamily="34" charset="0"/>
              </a:rPr>
              <a:t>and  financial data  with  a  view  toward reducing  environmental  effect  and   costs.   This form of accounting is central to many aspects of governmental   policy   as   well.   Consequently, environmental  accounting  has  become  a   key aspect    of    green   business   and   responsible economic development</a:t>
            </a:r>
            <a:r>
              <a:rPr lang="id-ID" sz="1400" dirty="0">
                <a:latin typeface="Arial" pitchFamily="34" charset="0"/>
                <a:cs typeface="Arial" pitchFamily="34" charset="0"/>
              </a:rPr>
              <a:t>”</a:t>
            </a:r>
          </a:p>
        </p:txBody>
      </p:sp>
    </p:spTree>
    <p:extLst>
      <p:ext uri="{BB962C8B-B14F-4D97-AF65-F5344CB8AC3E}">
        <p14:creationId xmlns:p14="http://schemas.microsoft.com/office/powerpoint/2010/main" val="62326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3100" dirty="0" smtClean="0">
                <a:solidFill>
                  <a:srgbClr val="FFC000"/>
                </a:solidFill>
                <a:latin typeface="Arial Black" pitchFamily="34" charset="0"/>
              </a:rPr>
              <a:t>TEORI TERKAIT GREEN ACCOUNTING</a:t>
            </a:r>
            <a:r>
              <a:rPr lang="id-ID" sz="3600" dirty="0" smtClean="0">
                <a:solidFill>
                  <a:srgbClr val="FFC000"/>
                </a:solidFill>
                <a:latin typeface="Arial Black" pitchFamily="34" charset="0"/>
              </a:rPr>
              <a:t> </a:t>
            </a:r>
            <a:endParaRPr lang="id-ID" sz="36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460162801"/>
              </p:ext>
            </p:extLst>
          </p:nvPr>
        </p:nvGraphicFramePr>
        <p:xfrm>
          <a:off x="539552" y="1397000"/>
          <a:ext cx="7920880"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843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2700" dirty="0" smtClean="0">
                <a:solidFill>
                  <a:srgbClr val="FFC000"/>
                </a:solidFill>
                <a:latin typeface="Arial Black" pitchFamily="34" charset="0"/>
              </a:rPr>
              <a:t>PERATURAN TERKAIT GREEN ACCOUNTING</a:t>
            </a:r>
            <a:r>
              <a:rPr lang="id-ID" sz="3600" dirty="0" smtClean="0">
                <a:solidFill>
                  <a:srgbClr val="FFC000"/>
                </a:solidFill>
                <a:latin typeface="Arial Black" pitchFamily="34" charset="0"/>
              </a:rPr>
              <a:t> </a:t>
            </a:r>
            <a:endParaRPr lang="id-ID" sz="36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483118443"/>
              </p:ext>
            </p:extLst>
          </p:nvPr>
        </p:nvGraphicFramePr>
        <p:xfrm>
          <a:off x="539552" y="1124744"/>
          <a:ext cx="806489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043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kpd.batamkota.go.id/dampaklingkungan/files/2014/02/b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8208912" cy="532859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id-ID" sz="3600" dirty="0" smtClean="0">
                <a:solidFill>
                  <a:srgbClr val="FFC000"/>
                </a:solidFill>
                <a:latin typeface="Arial Black" pitchFamily="34" charset="0"/>
              </a:rPr>
              <a:t>PROPER  </a:t>
            </a:r>
            <a:endParaRPr lang="id-ID" sz="3600" dirty="0">
              <a:solidFill>
                <a:srgbClr val="FFC000"/>
              </a:solidFill>
              <a:latin typeface="Arial Black" pitchFamily="34" charset="0"/>
            </a:endParaRPr>
          </a:p>
        </p:txBody>
      </p:sp>
    </p:spTree>
    <p:extLst>
      <p:ext uri="{BB962C8B-B14F-4D97-AF65-F5344CB8AC3E}">
        <p14:creationId xmlns:p14="http://schemas.microsoft.com/office/powerpoint/2010/main" val="5956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99562128"/>
              </p:ext>
            </p:extLst>
          </p:nvPr>
        </p:nvGraphicFramePr>
        <p:xfrm>
          <a:off x="611560" y="1196752"/>
          <a:ext cx="792088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3600" dirty="0" smtClean="0">
                <a:solidFill>
                  <a:srgbClr val="FFC000"/>
                </a:solidFill>
                <a:latin typeface="Arial Black" pitchFamily="34" charset="0"/>
              </a:rPr>
              <a:t>JENIS AKUNTANSI LINGKUNGAN  </a:t>
            </a:r>
            <a:endParaRPr lang="id-ID" sz="3600" dirty="0">
              <a:solidFill>
                <a:srgbClr val="FFC000"/>
              </a:solidFill>
              <a:latin typeface="Arial Black" pitchFamily="34" charset="0"/>
            </a:endParaRPr>
          </a:p>
        </p:txBody>
      </p:sp>
    </p:spTree>
    <p:extLst>
      <p:ext uri="{BB962C8B-B14F-4D97-AF65-F5344CB8AC3E}">
        <p14:creationId xmlns:p14="http://schemas.microsoft.com/office/powerpoint/2010/main" val="423757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089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id-ID" sz="3100" dirty="0" smtClean="0">
                <a:solidFill>
                  <a:srgbClr val="FFC000"/>
                </a:solidFill>
                <a:latin typeface="Arial Black" pitchFamily="34" charset="0"/>
              </a:rPr>
              <a:t>FUNGSI &amp; PERAN GREEN ACCOUNTING</a:t>
            </a:r>
            <a:r>
              <a:rPr lang="id-ID" sz="3600" dirty="0" smtClean="0">
                <a:solidFill>
                  <a:srgbClr val="FFC000"/>
                </a:solidFill>
                <a:latin typeface="Arial Black" pitchFamily="34" charset="0"/>
              </a:rPr>
              <a:t> </a:t>
            </a:r>
            <a:endParaRPr lang="id-ID" sz="3600" dirty="0">
              <a:solidFill>
                <a:srgbClr val="FFC000"/>
              </a:solidFill>
              <a:latin typeface="Arial Black" pitchFamily="34" charset="0"/>
            </a:endParaRPr>
          </a:p>
        </p:txBody>
      </p:sp>
      <p:graphicFrame>
        <p:nvGraphicFramePr>
          <p:cNvPr id="5" name="Diagram 4"/>
          <p:cNvGraphicFramePr/>
          <p:nvPr>
            <p:extLst>
              <p:ext uri="{D42A27DB-BD31-4B8C-83A1-F6EECF244321}">
                <p14:modId xmlns:p14="http://schemas.microsoft.com/office/powerpoint/2010/main" val="2670349860"/>
              </p:ext>
            </p:extLst>
          </p:nvPr>
        </p:nvGraphicFramePr>
        <p:xfrm>
          <a:off x="539552" y="1124744"/>
          <a:ext cx="8136904"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755576" y="2204864"/>
            <a:ext cx="3312368" cy="417646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t>fungsi  internal memungkinkan untuk  mengelola  dan  </a:t>
            </a:r>
            <a:r>
              <a:rPr lang="id-ID" dirty="0" smtClean="0"/>
              <a:t>menganalisis </a:t>
            </a:r>
            <a:r>
              <a:rPr lang="id-ID" dirty="0"/>
              <a:t>biaya pelestarian lingkungan yang diban- dingkan  dengan  manfaat  yang  diperoleh, serta mempertimbangkan pelestarian  lingkungan yang efektif  dan  efisien  melalui  pengambilan keputusan yang tepat</a:t>
            </a:r>
          </a:p>
        </p:txBody>
      </p:sp>
      <p:sp>
        <p:nvSpPr>
          <p:cNvPr id="7" name="Rounded Rectangle 6"/>
          <p:cNvSpPr/>
          <p:nvPr/>
        </p:nvSpPr>
        <p:spPr>
          <a:xfrm>
            <a:off x="4428004" y="2204864"/>
            <a:ext cx="3456384" cy="41764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dirty="0"/>
              <a:t>fungsi eksternal memungkinkan  perusahaan  untuk mempengaruhi pengambilan keputusan </a:t>
            </a:r>
            <a:r>
              <a:rPr lang="id-ID" i="1" dirty="0"/>
              <a:t>stakeholder</a:t>
            </a:r>
            <a:r>
              <a:rPr lang="id-ID" dirty="0"/>
              <a:t>. Diharapkan bahwa publikasi hasil akuntansi  lingkungan  akan  berfungsi  baik sebagai  alat  bagi  organisasi  untuk  </a:t>
            </a:r>
            <a:r>
              <a:rPr lang="id-ID" dirty="0" smtClean="0"/>
              <a:t>memenuhi </a:t>
            </a:r>
            <a:r>
              <a:rPr lang="id-ID" dirty="0"/>
              <a:t>tanggung jawab mereka atas akuntabilitas kepada </a:t>
            </a:r>
            <a:r>
              <a:rPr lang="id-ID" i="1" dirty="0"/>
              <a:t>stakeholder </a:t>
            </a:r>
            <a:endParaRPr lang="id-ID" dirty="0"/>
          </a:p>
        </p:txBody>
      </p:sp>
    </p:spTree>
    <p:extLst>
      <p:ext uri="{BB962C8B-B14F-4D97-AF65-F5344CB8AC3E}">
        <p14:creationId xmlns:p14="http://schemas.microsoft.com/office/powerpoint/2010/main" val="2475452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736</TotalTime>
  <Words>2102</Words>
  <Application>Microsoft Office PowerPoint</Application>
  <PresentationFormat>On-screen Show (4:3)</PresentationFormat>
  <Paragraphs>237</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Black</vt:lpstr>
      <vt:lpstr>Arial Narrow</vt:lpstr>
      <vt:lpstr>Century Gothic</vt:lpstr>
      <vt:lpstr>Raleway</vt:lpstr>
      <vt:lpstr>Wingdings</vt:lpstr>
      <vt:lpstr>Wingdings 2</vt:lpstr>
      <vt:lpstr>Austin</vt:lpstr>
      <vt:lpstr>GREEN ACCOUNTING  </vt:lpstr>
      <vt:lpstr>What is green accounting ?</vt:lpstr>
      <vt:lpstr>TRIPLE BOTTOM LINE</vt:lpstr>
      <vt:lpstr>DEFINISI </vt:lpstr>
      <vt:lpstr>TEORI TERKAIT GREEN ACCOUNTING </vt:lpstr>
      <vt:lpstr>PERATURAN TERKAIT GREEN ACCOUNTING </vt:lpstr>
      <vt:lpstr>PROPER  </vt:lpstr>
      <vt:lpstr>JENIS AKUNTANSI LINGKUNGAN  </vt:lpstr>
      <vt:lpstr>FUNGSI &amp; PERAN GREEN ACCOUNTING </vt:lpstr>
      <vt:lpstr>SIFAT DASAR AKUNTANSI LINGKUNGAN </vt:lpstr>
      <vt:lpstr>WHY GREEN ACCOUNTING ??? </vt:lpstr>
      <vt:lpstr>..........................WHY GREEN ACCOUNTING ??? </vt:lpstr>
      <vt:lpstr>GREEN ACCOUNTING, CORPORATE SOCIAL RESPONSIBILITY &amp; SUSTAINABILITY </vt:lpstr>
      <vt:lpstr>PELAPORAN CORPORATE SOCIAL REAPONSIBILITY </vt:lpstr>
      <vt:lpstr>PowerPoint Presentation</vt:lpstr>
      <vt:lpstr>PENERAPAN GREEN ACCOUNTING DI INDONESIA </vt:lpstr>
      <vt:lpstr>PowerPoint Presentation</vt:lpstr>
      <vt:lpstr>PowerPoint Presentation</vt:lpstr>
      <vt:lpstr>PowerPoint Presentation</vt:lpstr>
      <vt:lpstr>PowerPoint Presentation</vt:lpstr>
      <vt:lpstr>PowerPoint Presentation</vt:lpstr>
      <vt:lpstr>PowerPoint Presentation</vt:lpstr>
      <vt:lpstr>........................................GREEN ACCOUNTING – PELUANG &amp; TANTANGAN BAGI AKUNTAN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ACCOUNTING</dc:title>
  <dc:creator>SULIS</dc:creator>
  <cp:lastModifiedBy>RISMA DWI SEPTYANDARI</cp:lastModifiedBy>
  <cp:revision>28</cp:revision>
  <dcterms:created xsi:type="dcterms:W3CDTF">2016-05-18T12:16:34Z</dcterms:created>
  <dcterms:modified xsi:type="dcterms:W3CDTF">2017-06-13T03:44:57Z</dcterms:modified>
</cp:coreProperties>
</file>